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480" r:id="rId2"/>
    <p:sldId id="404" r:id="rId3"/>
    <p:sldId id="436" r:id="rId4"/>
    <p:sldId id="468" r:id="rId5"/>
    <p:sldId id="469" r:id="rId6"/>
    <p:sldId id="437" r:id="rId7"/>
    <p:sldId id="479" r:id="rId8"/>
    <p:sldId id="481" r:id="rId9"/>
    <p:sldId id="474" r:id="rId10"/>
    <p:sldId id="488" r:id="rId11"/>
    <p:sldId id="490" r:id="rId12"/>
    <p:sldId id="492" r:id="rId13"/>
    <p:sldId id="494" r:id="rId14"/>
    <p:sldId id="495" r:id="rId15"/>
    <p:sldId id="489" r:id="rId16"/>
    <p:sldId id="496" r:id="rId17"/>
    <p:sldId id="498" r:id="rId18"/>
    <p:sldId id="499" r:id="rId19"/>
    <p:sldId id="500" r:id="rId20"/>
    <p:sldId id="502" r:id="rId21"/>
    <p:sldId id="503" r:id="rId22"/>
    <p:sldId id="475" r:id="rId23"/>
    <p:sldId id="506" r:id="rId24"/>
    <p:sldId id="505" r:id="rId25"/>
    <p:sldId id="507" r:id="rId26"/>
    <p:sldId id="508" r:id="rId27"/>
    <p:sldId id="509" r:id="rId28"/>
    <p:sldId id="511" r:id="rId29"/>
    <p:sldId id="512" r:id="rId30"/>
    <p:sldId id="513" r:id="rId31"/>
    <p:sldId id="517" r:id="rId32"/>
    <p:sldId id="515" r:id="rId33"/>
    <p:sldId id="518" r:id="rId34"/>
    <p:sldId id="519" r:id="rId35"/>
    <p:sldId id="520" r:id="rId36"/>
    <p:sldId id="521" r:id="rId37"/>
    <p:sldId id="522" r:id="rId38"/>
    <p:sldId id="523" r:id="rId39"/>
    <p:sldId id="525" r:id="rId40"/>
    <p:sldId id="514" r:id="rId41"/>
    <p:sldId id="527" r:id="rId42"/>
    <p:sldId id="528" r:id="rId43"/>
    <p:sldId id="529" r:id="rId44"/>
    <p:sldId id="394" r:id="rId45"/>
  </p:sldIdLst>
  <p:sldSz cx="9144000" cy="6858000" type="screen4x3"/>
  <p:notesSz cx="7053263" cy="9309100"/>
  <p:embeddedFontLst>
    <p:embeddedFont>
      <p:font typeface="Tw Cen MT" panose="020B0602020104020603" pitchFamily="34" charset="0"/>
      <p:regular r:id="rId48"/>
      <p:bold r:id="rId49"/>
      <p:italic r:id="rId50"/>
      <p:boldItalic r:id="rId51"/>
    </p:embeddedFont>
    <p:embeddedFont>
      <p:font typeface="B Shiraz" panose="00000400000000000000" pitchFamily="2" charset="-78"/>
      <p:regular r:id="rId52"/>
      <p:italic r:id="rId53"/>
    </p:embeddedFont>
    <p:embeddedFont>
      <p:font typeface="Wingdings 2" panose="05020102010507070707" pitchFamily="18" charset="2"/>
      <p:regular r:id="rId54"/>
    </p:embeddedFont>
    <p:embeddedFont>
      <p:font typeface="2  Titr" panose="00000700000000000000" charset="-78"/>
      <p:bold r:id="rId55"/>
    </p:embeddedFont>
    <p:embeddedFont>
      <p:font typeface="Wingdings 3" panose="05040102010807070707" pitchFamily="18" charset="2"/>
      <p:regular r:id="rId56"/>
    </p:embeddedFont>
    <p:embeddedFont>
      <p:font typeface="B Nazanin" panose="00000400000000000000" pitchFamily="2" charset="-78"/>
      <p:regular r:id="rId57"/>
      <p:bold r:id="rId58"/>
    </p:embeddedFont>
    <p:embeddedFont>
      <p:font typeface="B Kamran Outline" panose="00000400000000000000" pitchFamily="2" charset="-78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B Titr" panose="00000700000000000000" pitchFamily="2" charset="-78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E3FA60-424F-4687-9C5F-DB7BA73F6709}">
          <p14:sldIdLst>
            <p14:sldId id="480"/>
            <p14:sldId id="404"/>
            <p14:sldId id="436"/>
            <p14:sldId id="468"/>
            <p14:sldId id="469"/>
            <p14:sldId id="437"/>
            <p14:sldId id="479"/>
            <p14:sldId id="481"/>
            <p14:sldId id="474"/>
            <p14:sldId id="488"/>
            <p14:sldId id="490"/>
            <p14:sldId id="492"/>
            <p14:sldId id="494"/>
            <p14:sldId id="495"/>
            <p14:sldId id="489"/>
            <p14:sldId id="496"/>
            <p14:sldId id="498"/>
            <p14:sldId id="499"/>
            <p14:sldId id="500"/>
            <p14:sldId id="502"/>
            <p14:sldId id="503"/>
            <p14:sldId id="475"/>
            <p14:sldId id="506"/>
            <p14:sldId id="505"/>
            <p14:sldId id="507"/>
            <p14:sldId id="508"/>
            <p14:sldId id="509"/>
            <p14:sldId id="511"/>
            <p14:sldId id="512"/>
            <p14:sldId id="513"/>
            <p14:sldId id="517"/>
            <p14:sldId id="515"/>
            <p14:sldId id="518"/>
            <p14:sldId id="519"/>
            <p14:sldId id="520"/>
            <p14:sldId id="521"/>
            <p14:sldId id="522"/>
            <p14:sldId id="523"/>
            <p14:sldId id="525"/>
            <p14:sldId id="514"/>
            <p14:sldId id="527"/>
            <p14:sldId id="528"/>
            <p14:sldId id="529"/>
          </p14:sldIdLst>
        </p14:section>
        <p14:section name="Untitled Section" id="{F46F272D-D163-49FE-AA9A-1D58286ED3CF}">
          <p14:sldIdLst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EE"/>
    <a:srgbClr val="C1EFFF"/>
    <a:srgbClr val="FF99FF"/>
    <a:srgbClr val="C4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8401" autoAdjust="0"/>
  </p:normalViewPr>
  <p:slideViewPr>
    <p:cSldViewPr>
      <p:cViewPr varScale="1">
        <p:scale>
          <a:sx n="66" d="100"/>
          <a:sy n="66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5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34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BE90EB-8B47-4ECE-964C-50E1BC73C68E}" type="datetimeFigureOut">
              <a:rPr lang="fa-IR" smtClean="0"/>
              <a:pPr/>
              <a:t>08/08/1447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9685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34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100F71-03FB-4B9F-9F06-9CB6EBD163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102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4CE1-9CC4-479B-98AC-D3BE8C0CAA63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45402-CFB3-4147-AFC8-8051D6CFE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5402-CFB3-4147-AFC8-8051D6CFE6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5402-CFB3-4147-AFC8-8051D6CFE6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5402-CFB3-4147-AFC8-8051D6CFE6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4F3E0F-0078-4FF1-AD12-CC7CE104B584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7747-704D-46EC-9CA1-8278344682CC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F465BC-9B09-41B6-AB7D-0DFAA284EF60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489-92CC-4039-BBE2-3A714C2874C3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0F9-A7AB-4289-B486-D84FD211919B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003B8F-9FEB-486D-AA08-A884D78044A4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 Karami, PhD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25DB4D-D927-4270-B2C3-EA5DADC6B61E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4A03-D594-4D07-9B4C-8885E6A055A2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C989-FE40-4EE7-AABC-A17D2578597A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9633-D71E-42CA-BD73-429BFAA8C469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8A004F-D889-4456-AD86-C7F19ED39EDA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8E7230-6CC3-4A77-89E3-4077FE6B8209}" type="datetime1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 Karami, PhD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خانه بهداشت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994634"/>
              </p:ext>
            </p:extLst>
          </p:nvPr>
        </p:nvGraphicFramePr>
        <p:xfrm>
          <a:off x="641677" y="1676400"/>
          <a:ext cx="8124371" cy="4090644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14800"/>
                <a:gridCol w="4009571"/>
              </a:tblGrid>
              <a:tr h="412813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نیروی انسانی</a:t>
                      </a:r>
                      <a:endParaRPr kumimoji="1" lang="fa-IR" sz="20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شاخص جمعیتی</a:t>
                      </a:r>
                      <a:endParaRPr kumimoji="1" lang="fa-IR" sz="20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بهورز زن و یک بهورز مرد مشترک با خانه بهداشت مجاور(کمتر از نیم ساعت)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800 تا 1200 نفر جمعیت </a:t>
                      </a:r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85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بازای هر 800 نفر جمعیت مازاد، یک بهورز زن/ مرد اضافه می شود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1200 تا 3500 نفر جمعیت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69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بهورز باقی می ماند و مابقی پستها نشاندار می</a:t>
                      </a:r>
                      <a:r>
                        <a:rPr kumimoji="0"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شود</a:t>
                      </a:r>
                    </a:p>
                    <a:p>
                      <a:pPr algn="ctr" rtl="1"/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 تحت پوشش بین 500 تا 800 نفر</a:t>
                      </a:r>
                    </a:p>
                    <a:p>
                      <a:pPr algn="ctr" rtl="1"/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سه روز در هفته فعال-پست بهورز نشاندار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 تحت پوشش بین 300 تا 500 نفر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8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100نفر یک روز در هفته</a:t>
                      </a:r>
                    </a:p>
                    <a:p>
                      <a:pPr marL="0" algn="ctr" defTabSz="914400" rtl="1" eaLnBrk="1" latinLnBrk="0" hangingPunct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(به تدریج حداکثر به مدت یکسال تعطیل)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 کمتر از300نفر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1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113713" cy="2133600"/>
          </a:xfrm>
        </p:spPr>
        <p:txBody>
          <a:bodyPr>
            <a:normAutofit fontScale="92500" lnSpcReduction="20000"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روستای اصلی: </a:t>
            </a:r>
            <a:r>
              <a:rPr lang="fa-IR" dirty="0" smtClean="0">
                <a:cs typeface="B Nazanin" panose="00000400000000000000" pitchFamily="2" charset="-78"/>
              </a:rPr>
              <a:t>محل استقرار خانه بهداشت</a:t>
            </a:r>
            <a:r>
              <a:rPr lang="fa-IR" dirty="0">
                <a:cs typeface="B Nazanin" panose="00000400000000000000" pitchFamily="2" charset="-78"/>
              </a:rPr>
              <a:t>/ پایگاه سلامت روستایی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روستای قمر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r>
              <a:rPr lang="fa-IR" dirty="0" smtClean="0">
                <a:cs typeface="B Nazanin" panose="00000400000000000000" pitchFamily="2" charset="-78"/>
              </a:rPr>
              <a:t>با </a:t>
            </a:r>
            <a:r>
              <a:rPr lang="fa-IR" dirty="0">
                <a:cs typeface="B Nazanin" panose="00000400000000000000" pitchFamily="2" charset="-78"/>
              </a:rPr>
              <a:t>فاصله کمتر از </a:t>
            </a:r>
            <a:r>
              <a:rPr lang="fa-IR" dirty="0" smtClean="0">
                <a:cs typeface="B Nazanin" panose="00000400000000000000" pitchFamily="2" charset="-78"/>
              </a:rPr>
              <a:t>6 کیلومتراز خانه بهداشت 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روستای </a:t>
            </a:r>
            <a:r>
              <a:rPr lang="fa-IR" b="1" dirty="0" smtClean="0">
                <a:cs typeface="B Nazanin" panose="00000400000000000000" pitchFamily="2" charset="-78"/>
              </a:rPr>
              <a:t>سیاری</a:t>
            </a:r>
            <a:r>
              <a:rPr lang="fa-IR" dirty="0" smtClean="0">
                <a:cs typeface="B Nazanin" panose="00000400000000000000" pitchFamily="2" charset="-78"/>
              </a:rPr>
              <a:t>: بیشتراز6 کیلومتربا </a:t>
            </a:r>
            <a:r>
              <a:rPr lang="fa-IR" dirty="0">
                <a:cs typeface="B Nazanin" panose="00000400000000000000" pitchFamily="2" charset="-78"/>
              </a:rPr>
              <a:t>خانه بهداشت فاصله </a:t>
            </a:r>
            <a:r>
              <a:rPr lang="fa-IR" dirty="0" smtClean="0">
                <a:cs typeface="B Nazanin" panose="00000400000000000000" pitchFamily="2" charset="-78"/>
              </a:rPr>
              <a:t>دارد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روستای مستقیم به شهر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r>
              <a:rPr lang="fa-IR" dirty="0">
                <a:cs typeface="B Nazanin" panose="00000400000000000000" pitchFamily="2" charset="-78"/>
              </a:rPr>
              <a:t>مستقیماً و بدون واسطه خانه بهداشت تحت پوشش یک </a:t>
            </a:r>
            <a:r>
              <a:rPr lang="fa-IR" dirty="0" smtClean="0">
                <a:cs typeface="B Nazanin" panose="00000400000000000000" pitchFamily="2" charset="-78"/>
              </a:rPr>
              <a:t>مرکزخدمات </a:t>
            </a:r>
            <a:r>
              <a:rPr lang="fa-IR" dirty="0">
                <a:cs typeface="B Nazanin" panose="00000400000000000000" pitchFamily="2" charset="-78"/>
              </a:rPr>
              <a:t>جامع سلامت شهری/ شهری روستایی قرار دارند</a:t>
            </a:r>
            <a:endParaRPr lang="fa-IR" b="1" dirty="0">
              <a:cs typeface="B Nazanin" panose="00000400000000000000" pitchFamily="2" charset="-78"/>
            </a:endParaRPr>
          </a:p>
          <a:p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 smtClean="0"/>
              <a:t>تعاریف :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پایگاه سلامت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پایگاه سلامت روستایی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: </a:t>
            </a:r>
            <a:r>
              <a:rPr lang="fa-IR" sz="2600" dirty="0" smtClean="0">
                <a:solidFill>
                  <a:schemeClr val="tx2"/>
                </a:solidFill>
                <a:cs typeface="B Nazanin" panose="00000400000000000000" pitchFamily="2" charset="-78"/>
              </a:rPr>
              <a:t>همان </a:t>
            </a:r>
            <a:r>
              <a:rPr lang="fa-IR" sz="2600" dirty="0">
                <a:solidFill>
                  <a:schemeClr val="tx2"/>
                </a:solidFill>
                <a:cs typeface="B Nazanin" panose="00000400000000000000" pitchFamily="2" charset="-78"/>
              </a:rPr>
              <a:t>خانه بهداشت روستایی است که جمعیت آن به 3500تا 4000 نفر افزایش یافته </a:t>
            </a:r>
            <a:r>
              <a:rPr lang="fa-IR" sz="26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ازای هر 1500 نفر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جمعیت،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یک مراقب سلامت اختصاص داده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 شود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که حداقل یک نفر از مراقبین سلامت باید دانش آموخته رشته مامایی باشد و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 ازای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اضافه شدن حداقل 50 درصد جمعیت پایه، یک مراقب سلامت دیگر، به تشکیلات پایگاه سلامت روستایی اضافه خواهد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شد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پایگاه سلامت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شهری/ پزشکی خانواده :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متناظر با خانه بهداشت در مناطق روستایی، محیطی ترین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واحد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ارایه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خدمات در نظام سلامت در مناطق شهری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باشد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که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ازای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حداقل 3000 نفر جمعیت تشکیل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 گردد.</a:t>
            </a:r>
            <a:endParaRPr lang="en-US" sz="26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6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پایگاه سلامت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410200"/>
            <a:ext cx="8153400" cy="5334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نکته: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حداقل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یک نفر از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مراقبین سلامت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باید دانش آموخته رشته مامایی باشد</a:t>
            </a:r>
            <a:endParaRPr lang="en-US" sz="26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297321"/>
              </p:ext>
            </p:extLst>
          </p:nvPr>
        </p:nvGraphicFramePr>
        <p:xfrm>
          <a:off x="641677" y="1752600"/>
          <a:ext cx="8124371" cy="1540294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14800"/>
                <a:gridCol w="4009571"/>
              </a:tblGrid>
              <a:tr h="328082">
                <a:tc gridSpan="2"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پایگاه سلامت </a:t>
                      </a:r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روستایی(3500-4000)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kumimoji="1" lang="fa-IR" sz="20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انسانی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شاخص جمعیتی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یک مراقب سلامت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اضافه شدن حداقل 50 درصد جمعیت پایه، یک مراقب سلامت دیگر 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 هر 1500 نفر جمعیت</a:t>
                      </a:r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95877"/>
              </p:ext>
            </p:extLst>
          </p:nvPr>
        </p:nvGraphicFramePr>
        <p:xfrm>
          <a:off x="641677" y="3352800"/>
          <a:ext cx="8124371" cy="1606384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14800"/>
                <a:gridCol w="4009571"/>
              </a:tblGrid>
              <a:tr h="328082">
                <a:tc gridSpan="2"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پایگاه سلامت </a:t>
                      </a:r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شهری/پزشکی خانواده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kumimoji="1" lang="fa-IR" sz="20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پزشک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 هر 3000 نفر جمعیت</a:t>
                      </a:r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مراقب سلامت/ ماما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 هر 1500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مرکز خدمات جامع سلامت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27162" y="1371600"/>
            <a:ext cx="8153400" cy="5334000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000" b="1" dirty="0">
                <a:solidFill>
                  <a:schemeClr val="tx2"/>
                </a:solidFill>
                <a:cs typeface="B Nazanin" panose="00000400000000000000" pitchFamily="2" charset="-78"/>
              </a:rPr>
              <a:t>مرکز خدمات جامع </a:t>
            </a:r>
            <a:r>
              <a:rPr lang="fa-IR" sz="3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سلامت</a:t>
            </a:r>
            <a:r>
              <a:rPr lang="en-US" sz="3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روستایی :</a:t>
            </a:r>
            <a:r>
              <a:rPr lang="fa-IR" sz="30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3000" dirty="0" smtClean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مراکزی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مستقر در مناطق روستایی هستند که با رعایت شرایط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جغرافیایی و فرهنگی برای 8000 نفر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جمعیت(4000 تا12000 نفر) راه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اندازی میشوند و یک تا چند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خانه بهداشت و پایگاه سلامت روستایی را تحت پوشش دارند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000" b="1" dirty="0">
                <a:solidFill>
                  <a:schemeClr val="tx2"/>
                </a:solidFill>
                <a:cs typeface="B Nazanin" panose="00000400000000000000" pitchFamily="2" charset="-78"/>
              </a:rPr>
              <a:t>مرکز خدمات جامع سلامت</a:t>
            </a:r>
            <a:r>
              <a:rPr lang="en-US" sz="3000" b="1" dirty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شهری/شهری-روستایی </a:t>
            </a:r>
            <a:r>
              <a:rPr lang="fa-IR" sz="3000" b="1" dirty="0">
                <a:solidFill>
                  <a:schemeClr val="tx2"/>
                </a:solidFill>
                <a:cs typeface="B Nazanin" panose="00000400000000000000" pitchFamily="2" charset="-78"/>
              </a:rPr>
              <a:t>: </a:t>
            </a:r>
            <a:endParaRPr lang="en-US" sz="30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مراکزی مستقر در منطقه شهری یا حاشیه شهرها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هستند که با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رعایت شرایط دسترسی جغرافیایی و فرهنگی بطور متوسط برای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حدود40 هزار نفرجمعیت (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20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تا60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هزار نفر) ودر </a:t>
            </a:r>
            <a:r>
              <a:rPr lang="fa-IR" sz="2600" b="1" dirty="0">
                <a:solidFill>
                  <a:srgbClr val="C00000"/>
                </a:solidFill>
                <a:cs typeface="B Nazanin" panose="00000400000000000000" pitchFamily="2" charset="-78"/>
              </a:rPr>
              <a:t>کلانشهرها</a:t>
            </a:r>
            <a:r>
              <a:rPr lang="fa-IR" sz="2600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بطور متوسط برای 60 هزار نفر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(20 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تا 100 هزار نفر) راه اندازی </a:t>
            </a:r>
            <a:r>
              <a:rPr lang="fa-IR" sz="26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می شوند</a:t>
            </a:r>
            <a:r>
              <a:rPr lang="fa-IR" sz="26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6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7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</a:t>
            </a:r>
            <a:r>
              <a:rPr lang="fa-I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مرکز خدمات جامع سلامت روستایی(1)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5791200"/>
            <a:ext cx="8153400" cy="54070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بکارگیری </a:t>
            </a: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نفر دوم با اضافه شدن 50% جمعیت تعیین شده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است.</a:t>
            </a:r>
            <a:endParaRPr lang="en-US" sz="26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054311"/>
              </p:ext>
            </p:extLst>
          </p:nvPr>
        </p:nvGraphicFramePr>
        <p:xfrm>
          <a:off x="555676" y="1552984"/>
          <a:ext cx="8188601" cy="3994522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282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انسانی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شاخص جمعیتی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پزشک</a:t>
                      </a:r>
                      <a:r>
                        <a:rPr kumimoji="0" lang="fa-I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4000 نفر جمعیت</a:t>
                      </a:r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سلامت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روان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تا20هزار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تغذیه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تا20هزار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دندانپزشک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تا20هزار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مراقب سلامت دهان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تا20هزار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ماما</a:t>
                      </a:r>
                      <a:r>
                        <a:rPr kumimoji="0" lang="fa-I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تا4000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بهیار/پرستار</a:t>
                      </a:r>
                      <a:r>
                        <a:rPr kumimoji="0" lang="fa-I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تا 8000 نفر جمعیت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</a:t>
            </a:r>
            <a:r>
              <a:rPr lang="fa-I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مرکز خدمات جامع سلامت روستایی(2)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594906"/>
              </p:ext>
            </p:extLst>
          </p:nvPr>
        </p:nvGraphicFramePr>
        <p:xfrm>
          <a:off x="627161" y="1600200"/>
          <a:ext cx="8124372" cy="473967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3276019"/>
                <a:gridCol w="4848353"/>
              </a:tblGrid>
              <a:tr h="3280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انسانی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شاخص جمعیتی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کاردان/کارشناس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آزمایشگاه تشخیص طبی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</a:t>
                      </a: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هر8000 </a:t>
                      </a: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نفر جمعیت</a:t>
                      </a:r>
                      <a:endParaRPr kumimoji="0"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پرتوشناسی(رادیولوژی)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صورت وجود دلایل کافی، از جمله نبود بخش خصوصی فعال در منطقه</a:t>
                      </a:r>
                      <a:r>
                        <a:rPr kumimoji="0" lang="fa-IR" sz="17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یا شبانه روزی بودن</a:t>
                      </a:r>
                      <a:r>
                        <a:rPr kumimoji="0" lang="fa-IR" sz="17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مرکز، واحدهای فعال رادیولوژی</a:t>
                      </a:r>
                      <a:endParaRPr kumimoji="0" lang="en-US" sz="1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ناظر بیماریها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3تا4 خانه بهداشت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بهداشت محیط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هر300واحد تهیه توزیع و فروش مواد غذایی و سایر اماکن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بهداشت حرفه ی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250 تا 300 واحد کارگاهی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فناوری اطلاعات سلامت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راننده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سرایدار / نگهبان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</a:t>
            </a:r>
            <a:r>
              <a:rPr lang="fa-I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مرکز خدمات جامع سلامت شهری/شهری-روستایی(1)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598166"/>
              </p:ext>
            </p:extLst>
          </p:nvPr>
        </p:nvGraphicFramePr>
        <p:xfrm>
          <a:off x="555676" y="1552984"/>
          <a:ext cx="8188601" cy="3231934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3280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انسانی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شاخص جمعیتی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پزشک(مسول فنی)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مرکز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سلامت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روان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ازای20هزار نفر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</a:t>
                      </a:r>
                      <a:r>
                        <a:rPr kumimoji="0" lang="fa-IR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(بکارگیری</a:t>
                      </a:r>
                    </a:p>
                    <a:p>
                      <a:pPr algn="ctr"/>
                      <a:r>
                        <a:rPr kumimoji="0" lang="fa-IR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دوم با اضافه شدن 50 % جمعیت)</a:t>
                      </a:r>
                      <a:endParaRPr kumimoji="0" lang="en-US" sz="16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تغذیه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ازای20هزار نفر </a:t>
                      </a:r>
                      <a:r>
                        <a:rPr kumimoji="0" lang="fa-IR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 </a:t>
                      </a:r>
                      <a:r>
                        <a:rPr kumimoji="0" lang="fa-IR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(بکارگیری</a:t>
                      </a:r>
                    </a:p>
                    <a:p>
                      <a:pPr algn="ctr"/>
                      <a:r>
                        <a:rPr kumimoji="0" lang="fa-IR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دوم با اضافه شدن 50 % جمعیت)</a:t>
                      </a:r>
                      <a:endParaRPr kumimoji="0" lang="en-US" sz="18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دندانپزشک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40 هزارنفرجمعیت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مراقب سلامت دهان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40 هزارنفرجمعیت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2648" y="5333999"/>
            <a:ext cx="8153400" cy="9144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r" rtl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در صورت وجود پست پرستار/ بهیار </a:t>
            </a:r>
            <a:r>
              <a:rPr lang="fa-IR" sz="2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(با </a:t>
            </a: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تصدی یا بدون </a:t>
            </a:r>
            <a:r>
              <a:rPr lang="fa-IR" sz="2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تصدی)، </a:t>
            </a: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در مراکز خدمات جامع </a:t>
            </a:r>
            <a:r>
              <a:rPr lang="fa-IR" sz="2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سلامت شهری</a:t>
            </a: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، این </a:t>
            </a:r>
            <a:r>
              <a:rPr lang="fa-IR" sz="2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پست ها می بایست </a:t>
            </a: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به پایگاههای تحت پوشش انتقال داده شوند.</a:t>
            </a:r>
            <a:endParaRPr lang="en-US" sz="20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60889"/>
              </p:ext>
            </p:extLst>
          </p:nvPr>
        </p:nvGraphicFramePr>
        <p:xfrm>
          <a:off x="627161" y="1600200"/>
          <a:ext cx="8124372" cy="473967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3276019"/>
                <a:gridCol w="4848353"/>
              </a:tblGrid>
              <a:tr h="3280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انسانی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شاخص جمعیتی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کاردان/کارشناس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آزمایشگاه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40 هزارنفر جمعیت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پرتوشناسی(رادیولوژی)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صورت وجود دلایل کافی، از جمله نبود بخش خصوصی فعال در منطقه</a:t>
                      </a:r>
                      <a:r>
                        <a:rPr kumimoji="0" lang="fa-IR" sz="17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یا شبانه روزی بودن</a:t>
                      </a:r>
                      <a:r>
                        <a:rPr kumimoji="0" lang="fa-IR" sz="17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مرکز، واحدهای فعال رادیولوژی</a:t>
                      </a:r>
                      <a:endParaRPr kumimoji="0" lang="en-US" sz="1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ناظر بیماریها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20 هزارنفرجمعیت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3تا4 خانه بهداشت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بهداشت محیط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هر300واحد تهیه توزیع و فروش مواد غذایی و سایر اماکن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بهداشت حرفه ی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250 تا 300 واحد کارگاهی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فناوری اطلاعات سلامت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راننده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سرایدار / نگهبان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به ازای هر مرکز</a:t>
                      </a:r>
                      <a:r>
                        <a:rPr lang="fa-I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5048" y="381000"/>
            <a:ext cx="81534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نیروی انسانی مرکز خدمات جامع سلامت شهری/شهری-روستایی(2)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0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610600" cy="2438400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sz="2600" b="1" dirty="0" smtClean="0">
                <a:cs typeface="B Nazanin" panose="00000400000000000000" pitchFamily="2" charset="-78"/>
              </a:rPr>
              <a:t>واحدتسهیلات زایمانی حتما باید در جوار یک مرکز شبانه روزی قرار داشته باشد و چنانچه در آن منطقه مرکز شبانه روزی وجود نداشته </a:t>
            </a:r>
            <a:r>
              <a:rPr lang="fa-IR" sz="2600" b="1" dirty="0">
                <a:cs typeface="B Nazanin" panose="00000400000000000000" pitchFamily="2" charset="-78"/>
              </a:rPr>
              <a:t>باشدبرای مراکز عادی نیز، مشروط </a:t>
            </a:r>
            <a:r>
              <a:rPr lang="fa-IR" sz="2600" b="1" dirty="0" smtClean="0">
                <a:cs typeface="B Nazanin" panose="00000400000000000000" pitchFamily="2" charset="-78"/>
              </a:rPr>
              <a:t>به داشتن </a:t>
            </a:r>
            <a:r>
              <a:rPr lang="fa-IR" sz="2600" b="1" dirty="0">
                <a:cs typeface="B Nazanin" panose="00000400000000000000" pitchFamily="2" charset="-78"/>
              </a:rPr>
              <a:t>پزشک بیتوته و تکمیل تجهیزات و فضای فیزیکی مورد </a:t>
            </a:r>
            <a:r>
              <a:rPr lang="fa-IR" sz="2600" b="1" dirty="0" smtClean="0">
                <a:cs typeface="B Nazanin" panose="00000400000000000000" pitchFamily="2" charset="-78"/>
              </a:rPr>
              <a:t>نیاز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600" b="1" dirty="0">
                <a:cs typeface="B Nazanin" panose="00000400000000000000" pitchFamily="2" charset="-78"/>
              </a:rPr>
              <a:t>این واحدها مجهز به یک دستگاه آمبولانس با شرایط اعزام خواهند بود.</a:t>
            </a:r>
          </a:p>
          <a:p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 smtClean="0"/>
              <a:t>تسهیلات زایمانی: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1828800"/>
            <a:ext cx="7772400" cy="2133599"/>
          </a:xfrm>
          <a:prstGeom prst="rect">
            <a:avLst/>
          </a:prstGeom>
          <a:solidFill>
            <a:srgbClr val="C4D7FE"/>
          </a:solidFill>
          <a:ln w="28575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کلیات اصول، ضوابط و استانداردهای نظام شبکه</a:t>
            </a:r>
            <a:endParaRPr lang="en-US" sz="4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4724400"/>
            <a:ext cx="312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بهمن ماه 1404</a:t>
            </a:r>
            <a:endParaRPr lang="en-GB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 smtClean="0"/>
              <a:t>نیروی تسهیلات زایمانی: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863340"/>
              </p:ext>
            </p:extLst>
          </p:nvPr>
        </p:nvGraphicFramePr>
        <p:xfrm>
          <a:off x="609600" y="2971800"/>
          <a:ext cx="8124371" cy="2092754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14800"/>
                <a:gridCol w="4009571"/>
              </a:tblGrid>
              <a:tr h="328082">
                <a:tc gridSpan="2"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تسهیلات زایمانی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kumimoji="1" lang="fa-IR" sz="20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ماما</a:t>
                      </a:r>
                      <a:endParaRPr kumimoji="0" lang="fa-IR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راننده آمبولانس (تکنسین فوریتها)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7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خدمتگزار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en-US" sz="18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 smtClean="0"/>
              <a:t>خدمات واحد </a:t>
            </a:r>
            <a:r>
              <a:rPr lang="fa-IR" sz="3200" b="1" dirty="0"/>
              <a:t>ازدواج، باروری سالم و فرزندآوری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32004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+mj-lt"/>
              <a:buAutoNum type="romanUcPeriod"/>
            </a:pP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فرزندآوری </a:t>
            </a: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و فوائد بارداری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،ارایه </a:t>
            </a: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خدمات حفظ و ارتقای سلامت مادر و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کودک، مشاوره و </a:t>
            </a: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آموزش کلاسهای آمادگی برای زایمان، شیردهی و تکامل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کودک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خدمات مشاوره ژنتیک و غربالگری ژنتیکی هنگام ازدواج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خدمات غربالگری شنوایی، بینایی و غربالگری نوزادان</a:t>
            </a:r>
          </a:p>
          <a:p>
            <a:pPr algn="r" rtl="1"/>
            <a:endParaRPr lang="en-US" sz="26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b="1" dirty="0"/>
              <a:t>واحد ازدواج، باروری سالم و </a:t>
            </a:r>
            <a:r>
              <a:rPr lang="fa-IR" sz="2800" b="1" dirty="0" smtClean="0"/>
              <a:t>فرزندآوری</a:t>
            </a:r>
            <a:br>
              <a:rPr lang="fa-IR" sz="2800" b="1" dirty="0" smtClean="0"/>
            </a:br>
            <a:r>
              <a:rPr lang="fa-IR" sz="2800" b="1" dirty="0" smtClean="0"/>
              <a:t>خدمات</a:t>
            </a:r>
            <a:r>
              <a:rPr lang="en-US" sz="2800" b="1" dirty="0" smtClean="0"/>
              <a:t> I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855911"/>
              </p:ext>
            </p:extLst>
          </p:nvPr>
        </p:nvGraphicFramePr>
        <p:xfrm>
          <a:off x="612648" y="1600200"/>
          <a:ext cx="8188601" cy="403355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جمعیت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شهرستانهای کمتر از30 هزار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همان پرسنل موجود مرکز و</a:t>
                      </a:r>
                      <a:r>
                        <a:rPr kumimoji="0" lang="fa-IR" sz="17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ارائه آموزش های لازم</a:t>
                      </a:r>
                      <a:endParaRPr kumimoji="0" lang="en-US" sz="1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شهرستانهای بین 30 هزار تا 100 هزار نفر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یک مرکز شهری :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سازمانی آموزش ازدواج زن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یک پست سازمانی آموزش ازدواج مرد</a:t>
                      </a:r>
                      <a:endParaRPr kumimoji="0" lang="en-US" sz="1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0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شهرستانهای بین 100 هزار تا 500 هزار نفر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دو مرکز شهری :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سازمانی آموزش ازدواج زن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یک پست سازمانی آموزش ازدواج مرد</a:t>
                      </a:r>
                      <a:endParaRPr kumimoji="0" lang="en-US" sz="1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25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شهرستانهای با جمعیت بیشتر از 500 هزار نفر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250 هزار نفر اضافی علاوه بر دو مرکز قبلی در یک مرکز خدمات جامع سلامت شهری دیگر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سازمانی آموزش ازدواج زن</a:t>
                      </a:r>
                    </a:p>
                    <a:p>
                      <a:pPr marL="0" algn="ctr" rtl="0" eaLnBrk="1" latinLnBrk="0" hangingPunct="1"/>
                      <a:r>
                        <a:rPr kumimoji="0" lang="fa-IR" sz="17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یک پست سازمانی آموزش ازدواج مرد</a:t>
                      </a:r>
                      <a:endParaRPr kumimoji="0" lang="en-US" sz="17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7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33400"/>
            <a:ext cx="81534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b="1" dirty="0"/>
              <a:t>واحد ازدواج، باروری سالم و </a:t>
            </a:r>
            <a:r>
              <a:rPr lang="fa-IR" sz="2800" b="1" dirty="0" smtClean="0"/>
              <a:t>فرزندآوری</a:t>
            </a:r>
            <a:br>
              <a:rPr lang="fa-IR" sz="2800" b="1" dirty="0" smtClean="0"/>
            </a:b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20755"/>
              </p:ext>
            </p:extLst>
          </p:nvPr>
        </p:nvGraphicFramePr>
        <p:xfrm>
          <a:off x="627162" y="2209800"/>
          <a:ext cx="8188601" cy="318359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خدمت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خدمات مشاوره ژنتیک و غربالگری ژنتیکی هنگام ازدواج</a:t>
                      </a:r>
                    </a:p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ردیف پست پزشک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ردیف پست سازمانی کارشناس (بهداشت عمومی/ ماما)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2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خدمات غربالگری شنوایی، بینایی</a:t>
                      </a:r>
                      <a:r>
                        <a:rPr lang="fa-IR" sz="1800" b="1" baseline="0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 وغربالگری نوزادان</a:t>
                      </a:r>
                      <a:endParaRPr lang="fa-IR" sz="1800" b="1" dirty="0" smtClean="0">
                        <a:solidFill>
                          <a:schemeClr val="tx2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ازای جمعیت تا  300 هزار نفر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کارشناس شنوایی شناس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یک پست کارشناس بینایی سنج 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پست کارشناس غربالگری نوزادان (جهت غربالگری هایپوتیروییدی، متابولیک ارثی و</a:t>
                      </a:r>
                      <a:r>
                        <a:rPr kumimoji="0" lang="en-US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PKU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/>
              <a:t>واحد مراقبت و پیشگیری از هاری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27432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به ازای هر مرکز بهداشت شهرستان تا 500 هزار نفر جمعیت یک واحد مراقبت و پیشگیری از هاری در یکی از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مراکزخدمات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جامع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سلامت</a:t>
            </a:r>
          </a:p>
          <a:p>
            <a:pPr algn="r" rtl="1"/>
            <a:endParaRPr lang="fa-IR" sz="23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به شرط افزایش 50 % جمعیت پایه، واحد بعدی راه اندازی میگردد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3پست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کارشناس پیشگیری و مبارزه با بیماریها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به پستهای مرکز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اضافه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می شود</a:t>
            </a:r>
          </a:p>
          <a:p>
            <a:pPr algn="r" rtl="1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نکته</a:t>
            </a:r>
            <a:r>
              <a:rPr lang="fa-IR" sz="23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: </a:t>
            </a:r>
            <a:endParaRPr lang="fa-IR" sz="23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پزشک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مرکز بصورت آنکال از مرکز خدمات جامع سلامت مربوطه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تعیین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در بکارگیری نیروی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کارشناس پیشگیری </a:t>
            </a:r>
            <a:r>
              <a:rPr lang="fa-IR" sz="2300" b="1" dirty="0">
                <a:solidFill>
                  <a:schemeClr val="tx2"/>
                </a:solidFill>
                <a:cs typeface="B Nazanin" panose="00000400000000000000" pitchFamily="2" charset="-78"/>
              </a:rPr>
              <a:t>و مبارزه با بیماریها، حداقل یک زن و یک مرد انتخاب </a:t>
            </a:r>
            <a:r>
              <a:rPr lang="fa-IR" sz="23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می گردد</a:t>
            </a:r>
            <a:endParaRPr lang="en-US" sz="23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72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rtl="1"/>
            <a:r>
              <a:rPr lang="fa-IR" sz="3200" b="1" dirty="0"/>
              <a:t>واحد سلامت روانی- اجتماعی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12574"/>
              </p:ext>
            </p:extLst>
          </p:nvPr>
        </p:nvGraphicFramePr>
        <p:xfrm>
          <a:off x="647700" y="2673719"/>
          <a:ext cx="8188601" cy="2379651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29538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در هرشهرستان</a:t>
                      </a:r>
                      <a:r>
                        <a:rPr lang="fa-IR" sz="1800" b="1" baseline="0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 در</a:t>
                      </a: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 یک مرکز خدمات جامع سلامت</a:t>
                      </a:r>
                    </a:p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پزشک دوره دیده یک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63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کارشناس سلامت روان 5 - 2 نفر*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8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شهرستانهای بالاتر از 300هزار نفر جمعیت به </a:t>
                      </a: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ازای هر 300 هزار نفر یک واحد دیگر اضافه می شود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مددکار اجتماعی 1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9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 درمانگر 1 نفر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80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متخصص اعصاب و روان</a:t>
                      </a:r>
                      <a:r>
                        <a:rPr kumimoji="0" lang="fa-IR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 باهماهنگی معاونت درمان)</a:t>
                      </a:r>
                      <a:endParaRPr kumimoji="0" lang="en-US" sz="1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5105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جمعیت کمتر از 120 هزار نفر، 2 نفر</a:t>
            </a:r>
          </a:p>
          <a:p>
            <a:pPr algn="r" rtl="1"/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جمعیت 120 تا 180 هزار </a:t>
            </a:r>
            <a:r>
              <a:rPr 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نفر، 3 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نفر</a:t>
            </a:r>
          </a:p>
          <a:p>
            <a:pPr algn="r" rtl="1"/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جمعیت 180 تا 240 هزار نفر </a:t>
            </a:r>
            <a:r>
              <a:rPr 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، 4 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نفر </a:t>
            </a:r>
          </a:p>
          <a:p>
            <a:pPr algn="r" rtl="1"/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جمعیت بیشتر از 240 هزار </a:t>
            </a:r>
            <a:r>
              <a:rPr lang="fa-IR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نفر، 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5 نفر</a:t>
            </a:r>
          </a:p>
        </p:txBody>
      </p:sp>
    </p:spTree>
    <p:extLst>
      <p:ext uri="{BB962C8B-B14F-4D97-AF65-F5344CB8AC3E}">
        <p14:creationId xmlns:p14="http://schemas.microsoft.com/office/powerpoint/2010/main" val="205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fa-IR" sz="3200" b="1" dirty="0"/>
              <a:t>خدمات پیشگیری، درمان و کاهش آسیب</a:t>
            </a:r>
            <a:br>
              <a:rPr lang="fa-IR" sz="3200" b="1" dirty="0"/>
            </a:br>
            <a:r>
              <a:rPr lang="fa-IR" sz="3200" b="1" dirty="0"/>
              <a:t>اختلال مصرف مواد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53845"/>
              </p:ext>
            </p:extLst>
          </p:nvPr>
        </p:nvGraphicFramePr>
        <p:xfrm>
          <a:off x="685800" y="2895600"/>
          <a:ext cx="8188601" cy="2815885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29538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جمعیت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500 هزار نفر جمعیت شهری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پزشک 1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63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مراقب سلامت 2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تیم سیاری 2نفر(خرید خدمت)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9"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خدمتگزار(خرید خدمت)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10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جهت ارایه خدمات مشاوره و درمان مصرف دخانیات، </a:t>
                      </a:r>
                      <a:endParaRPr kumimoji="0" lang="fa-IR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کارشناس </a:t>
                      </a:r>
                      <a:r>
                        <a:rPr kumimoji="0" lang="fa-IR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سلامت روان</a:t>
                      </a:r>
                    </a:p>
                    <a:p>
                      <a:pPr algn="ctr" rtl="1"/>
                      <a:r>
                        <a:rPr kumimoji="0" lang="fa-IR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 نیروهای فوق 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افزوده میشود</a:t>
                      </a:r>
                    </a:p>
                    <a:p>
                      <a:pPr marL="0" algn="ctr" rtl="0" eaLnBrk="1" latinLnBrk="0" hangingPunct="1"/>
                      <a:endParaRPr kumimoji="0" lang="en-U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9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32713" cy="3657600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SA" sz="45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برای ایجاد مراکز شبانه روزی، وجود </a:t>
            </a:r>
            <a:r>
              <a:rPr lang="fa-IR" sz="45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همزمان </a:t>
            </a:r>
            <a:r>
              <a:rPr lang="ar-SA" sz="45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دو </a:t>
            </a:r>
            <a:r>
              <a:rPr lang="ar-SA" sz="45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شرط </a:t>
            </a:r>
            <a:r>
              <a:rPr lang="fa-IR" sz="45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زیر لازم است</a:t>
            </a:r>
            <a:r>
              <a:rPr lang="fa-IR" sz="45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:</a:t>
            </a:r>
          </a:p>
          <a:p>
            <a:pPr algn="r" rtl="1"/>
            <a:endParaRPr lang="fa-IR" b="1" u="sng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 Outline" pitchFamily="2" charset="-78"/>
            </a:endParaRPr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r>
              <a:rPr lang="fa-IR" sz="3400" dirty="0">
                <a:cs typeface="B Nazanin" pitchFamily="2" charset="-78"/>
              </a:rPr>
              <a:t>جمعیت تحت پوشش </a:t>
            </a:r>
            <a:r>
              <a:rPr lang="fa-IR" sz="3400" dirty="0" smtClean="0">
                <a:cs typeface="B Nazanin" pitchFamily="2" charset="-78"/>
              </a:rPr>
              <a:t>بیش </a:t>
            </a:r>
            <a:r>
              <a:rPr lang="fa-IR" sz="3400" dirty="0">
                <a:cs typeface="B Nazanin" pitchFamily="2" charset="-78"/>
              </a:rPr>
              <a:t>از 12هزار </a:t>
            </a:r>
            <a:r>
              <a:rPr lang="fa-IR" sz="3400" dirty="0" smtClean="0">
                <a:cs typeface="B Nazanin" pitchFamily="2" charset="-78"/>
              </a:rPr>
              <a:t>نفر</a:t>
            </a:r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endParaRPr lang="fa-IR" sz="2300" dirty="0" smtClean="0">
              <a:cs typeface="B Nazanin" pitchFamily="2" charset="-78"/>
            </a:endParaRPr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r>
              <a:rPr lang="fa-IR" sz="3400" dirty="0">
                <a:cs typeface="B Nazanin" pitchFamily="2" charset="-78"/>
              </a:rPr>
              <a:t>فاصله محل استقرار آنان تا اولین مرکز </a:t>
            </a:r>
            <a:r>
              <a:rPr lang="ar-SA" sz="3400" dirty="0">
                <a:cs typeface="B Nazanin" pitchFamily="2" charset="-78"/>
              </a:rPr>
              <a:t>خدمات بستری یا بستری موقت شامل بیمارستان یا مرکز شبانه روزی دیگر</a:t>
            </a:r>
            <a:r>
              <a:rPr lang="fa-IR" sz="3400" dirty="0">
                <a:cs typeface="B Nazanin" pitchFamily="2" charset="-78"/>
              </a:rPr>
              <a:t> با خودرو بیش از نیم </a:t>
            </a:r>
            <a:r>
              <a:rPr lang="fa-IR" sz="3400" dirty="0" smtClean="0">
                <a:cs typeface="B Nazanin" pitchFamily="2" charset="-78"/>
              </a:rPr>
              <a:t>ساعت</a:t>
            </a:r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endParaRPr lang="fa-IR" sz="3400" dirty="0">
              <a:cs typeface="B Nazanin" pitchFamily="2" charset="-78"/>
            </a:endParaRPr>
          </a:p>
          <a:p>
            <a:pPr marL="623887" indent="-514350" algn="r" rtl="1">
              <a:buFont typeface="Wingdings" panose="05000000000000000000" pitchFamily="2" charset="2"/>
              <a:buChar char="q"/>
              <a:defRPr/>
            </a:pPr>
            <a:r>
              <a:rPr lang="fa-IR" sz="3400" u="sng" dirty="0" smtClean="0">
                <a:solidFill>
                  <a:srgbClr val="FF0000"/>
                </a:solidFill>
                <a:cs typeface="B Nazanin" pitchFamily="2" charset="-78"/>
              </a:rPr>
              <a:t>واقع درگلوگاه جمعیتی </a:t>
            </a:r>
          </a:p>
          <a:p>
            <a:pPr marL="109537" algn="r" rtl="1">
              <a:defRPr/>
            </a:pPr>
            <a:endParaRPr lang="fa-IR" sz="2600" dirty="0">
              <a:cs typeface="B Nazanin" pitchFamily="2" charset="-78"/>
            </a:endParaRPr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endParaRPr lang="fa-IR" sz="1200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مرکز خدمات جامع سلامت </a:t>
            </a:r>
            <a:r>
              <a:rPr lang="fa-IR" b="1" dirty="0" smtClean="0"/>
              <a:t>شبانه روزی</a:t>
            </a:r>
            <a:r>
              <a:rPr lang="fa-IR" b="1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/>
            </a:r>
            <a:b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</a:br>
            <a: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کلیات </a:t>
            </a:r>
            <a:r>
              <a:rPr lang="ar-SA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مراکز </a:t>
            </a:r>
            <a: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خدمات جامع </a:t>
            </a:r>
            <a:r>
              <a:rPr lang="ar-SA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سلامت </a:t>
            </a:r>
            <a:r>
              <a:rPr lang="ar-SA" sz="2800" u="sng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شبانه </a:t>
            </a:r>
            <a:r>
              <a:rPr lang="ar-SA" sz="2800" u="sng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>روزی</a:t>
            </a:r>
            <a: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  <a:t/>
            </a:r>
            <a:br>
              <a:rPr lang="fa-IR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 Outline" pitchFamily="2" charset="-78"/>
              </a:rPr>
            </a:b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 rtl="1">
              <a:defRPr/>
            </a:pP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این مراکز مجهز به دو اتاق بستری موقت (کمتر از شش ساعت و بازای هر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10هزار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نفر، دو تخت بستری موقت زن و مرد )، امکانات احیاء قلبی ریوی و انجام جراحی های کوچک خواهند بود. </a:t>
            </a:r>
            <a:endParaRPr lang="fa-IR" sz="2400" dirty="0">
              <a:solidFill>
                <a:schemeClr val="tx2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400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 مراکز شبانه روزی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روستایی </a:t>
            </a:r>
            <a:r>
              <a:rPr lang="ar-SA" sz="2400" dirty="0" smtClean="0">
                <a:solidFill>
                  <a:schemeClr val="tx2"/>
                </a:solidFill>
                <a:cs typeface="B Nazanin" pitchFamily="2" charset="-78"/>
              </a:rPr>
              <a:t>ترجیحاٌ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در روستاهایی که </a:t>
            </a:r>
            <a:r>
              <a:rPr lang="ar-SA" sz="2400" dirty="0" smtClean="0">
                <a:solidFill>
                  <a:schemeClr val="tx2"/>
                </a:solidFill>
                <a:cs typeface="B Nazanin" pitchFamily="2" charset="-78"/>
              </a:rPr>
              <a:t>مرکز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بخش می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chemeClr val="tx2"/>
                </a:solidFill>
                <a:cs typeface="B Nazanin" pitchFamily="2" charset="-78"/>
              </a:rPr>
              <a:t>باش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ن</a:t>
            </a:r>
            <a:r>
              <a:rPr lang="ar-SA" sz="2400" dirty="0" smtClean="0">
                <a:solidFill>
                  <a:schemeClr val="tx2"/>
                </a:solidFill>
                <a:cs typeface="B Nazanin" pitchFamily="2" charset="-78"/>
              </a:rPr>
              <a:t>د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و در گلوگاه جمعیتی و در مسیر حرکت طبیعی مردم قرار دارد،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راه اندازی می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شود.</a:t>
            </a:r>
            <a:endParaRPr lang="fa-IR" sz="2400" dirty="0">
              <a:solidFill>
                <a:schemeClr val="tx2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400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ar-SA" sz="2400" dirty="0" smtClean="0">
                <a:solidFill>
                  <a:schemeClr val="tx2"/>
                </a:solidFill>
                <a:cs typeface="B Nazanin" pitchFamily="2" charset="-78"/>
              </a:rPr>
              <a:t>جمعیت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درنظر گرفته شده برای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این مراکز </a:t>
            </a:r>
            <a:r>
              <a:rPr lang="ar-SA" sz="2400" dirty="0">
                <a:solidFill>
                  <a:schemeClr val="tx2"/>
                </a:solidFill>
                <a:cs typeface="B Nazanin" pitchFamily="2" charset="-78"/>
              </a:rPr>
              <a:t>شامل کل جمعیتی است که امکان استفاده از این مرکز را خواهند داشت. </a:t>
            </a:r>
            <a:endParaRPr lang="fa-IR" sz="2400" dirty="0">
              <a:solidFill>
                <a:schemeClr val="tx2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00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چنانچه در بخش یا شهرستانی که مرکز خدمات جامع سلامت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شبانه روزی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درنظر گرفته شده است،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بیمارستان راه اندازی گردد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، مرکز مزبور به مرکز تک نوبته تبدیل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و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نیروهای مازاد آن باید به مراکز دیگر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موردنیاز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شهرستان منتقل شده یا ردیف آنها نشاندار گردد</a:t>
            </a:r>
            <a:r>
              <a:rPr lang="fa-IR" sz="2400" dirty="0"/>
              <a:t>.</a:t>
            </a:r>
            <a:endParaRPr lang="en-US" sz="2400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7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نکته: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153400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در صورت نبود وجود همزمان دو شرط</a:t>
            </a:r>
            <a:r>
              <a:rPr lang="en-US" sz="2400" dirty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فوق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ایجاد مرکز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شبانه روزی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میسر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نبوده 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و می توان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اقدام به افزایش ساعت فعالیت مرکز از تک نوبت تا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16ساعته یا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بیتوته (بر اساس دستورالعمل برنامه پزشکی خانواده روستایی) نمود </a:t>
            </a:r>
            <a:endParaRPr lang="fa-IR" sz="2400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2400" dirty="0">
              <a:solidFill>
                <a:schemeClr val="tx2"/>
              </a:solidFill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چنانچه متوسط روزانه مراجعه بیماران در خارج از ساعات اداری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(عصر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و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شب)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به مرکز خدمات جامع سلامت </a:t>
            </a:r>
            <a:r>
              <a:rPr lang="fa-IR" sz="2400" dirty="0" smtClean="0">
                <a:solidFill>
                  <a:schemeClr val="tx2"/>
                </a:solidFill>
                <a:cs typeface="B Nazanin" pitchFamily="2" charset="-78"/>
              </a:rPr>
              <a:t>شبانه روزی 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مصوب فعال به کمتر از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10 نفر</a:t>
            </a:r>
            <a:r>
              <a:rPr lang="fa-IR" sz="2400" dirty="0">
                <a:solidFill>
                  <a:schemeClr val="tx2"/>
                </a:solidFill>
                <a:cs typeface="B Nazanin" pitchFamily="2" charset="-78"/>
              </a:rPr>
              <a:t> برسد، مرکز مزبور میتواند با پیشنهاد کمیته بازنگری دانشگاه مربوطه به مرکز بیتوته/ 16 ساعته/ عادی تبدیل شده</a:t>
            </a:r>
            <a:endParaRPr lang="en-US" sz="2400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1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612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/>
            </a:r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16698"/>
            <a:ext cx="8991600" cy="5257800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اول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(انتخاب شهرستان)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دوم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(سطح بندي)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سوم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 نظام ارجاع)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چهارم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(ادغام خدمات)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پنجم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(سهولت دسترسي جغرافيايي و زمانی)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ششم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(دسترسي فرهنگي)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هفتم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(تناسب كمَي نيروي انساني ارایه كننده خدمات با حجم  خدمات مورد انتظار)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هشتم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(تناسب آموزش­ها با نيازهاي اجرايي)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نهم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(عدم تمركز در مديريت)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دهم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(جلب مشاركت مردم)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یازدهم 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(هماهنگي درون بخشي)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3340" algn="r"/>
              </a:tabLst>
            </a:pP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 دوازدهم</a:t>
            </a:r>
            <a:r>
              <a:rPr lang="fa-I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(همكاري با ساير بخش­هاي توسعه)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577334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اصول کلی ساختار نظام شبکه بهداشت و درمان کشور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6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/>
              <a:t>نیروی انسانی مراکز</a:t>
            </a:r>
            <a:r>
              <a:rPr lang="fa-IR" sz="2800" b="1" dirty="0"/>
              <a:t> خدمات جامع سلامت</a:t>
            </a:r>
            <a:r>
              <a:rPr lang="ar-SA" sz="2800" b="1" dirty="0"/>
              <a:t> شبانه </a:t>
            </a:r>
            <a:r>
              <a:rPr lang="ar-SA" sz="2800" b="1" dirty="0" smtClean="0"/>
              <a:t>روزی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>
                <a:cs typeface="B Nazanin" pitchFamily="2" charset="-78"/>
              </a:rPr>
              <a:t>پزشك عمومي 	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                                                  </a:t>
            </a:r>
            <a:r>
              <a:rPr lang="fa-IR" sz="2000" dirty="0">
                <a:cs typeface="B Nazanin" pitchFamily="2" charset="-78"/>
              </a:rPr>
              <a:t>4 نفر و بالای 14 هزار نفر 5 پزشک  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>
                <a:cs typeface="B Nazanin" pitchFamily="2" charset="-78"/>
              </a:rPr>
              <a:t>پرستار يا بهيار </a:t>
            </a:r>
            <a:r>
              <a:rPr lang="fa-IR" sz="2000" dirty="0">
                <a:cs typeface="B Nazanin" pitchFamily="2" charset="-78"/>
              </a:rPr>
              <a:t>             </a:t>
            </a:r>
            <a:r>
              <a:rPr lang="fa-IR" sz="2000" dirty="0" smtClean="0">
                <a:cs typeface="B Nazanin" pitchFamily="2" charset="-78"/>
              </a:rPr>
              <a:t>                                                                   4 </a:t>
            </a:r>
            <a:r>
              <a:rPr lang="fa-IR" sz="2000" dirty="0">
                <a:cs typeface="B Nazanin" pitchFamily="2" charset="-78"/>
              </a:rPr>
              <a:t>نفر </a:t>
            </a: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 smtClean="0">
                <a:cs typeface="B Nazanin" pitchFamily="2" charset="-78"/>
              </a:rPr>
              <a:t>كارشناس </a:t>
            </a:r>
            <a:r>
              <a:rPr lang="ar-SA" sz="2000" dirty="0">
                <a:cs typeface="B Nazanin" pitchFamily="2" charset="-78"/>
              </a:rPr>
              <a:t>يا كاردان علوم آزمايشگاهي</a:t>
            </a:r>
            <a:r>
              <a:rPr lang="fa-IR" sz="2000" dirty="0">
                <a:cs typeface="B Nazanin" pitchFamily="2" charset="-78"/>
              </a:rPr>
              <a:t>       </a:t>
            </a:r>
            <a:r>
              <a:rPr lang="fa-IR" sz="2000" dirty="0" smtClean="0">
                <a:cs typeface="B Nazanin" pitchFamily="2" charset="-78"/>
              </a:rPr>
              <a:t>                                              </a:t>
            </a:r>
            <a:r>
              <a:rPr lang="fa-IR" sz="2000" dirty="0">
                <a:cs typeface="B Nazanin" pitchFamily="2" charset="-78"/>
              </a:rPr>
              <a:t>3 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>
                <a:cs typeface="B Nazanin" pitchFamily="2" charset="-78"/>
              </a:rPr>
              <a:t>كارشناس </a:t>
            </a:r>
            <a:r>
              <a:rPr lang="fa-IR" sz="2000" dirty="0" smtClean="0">
                <a:cs typeface="B Nazanin" pitchFamily="2" charset="-78"/>
              </a:rPr>
              <a:t>پرتوشناسی (</a:t>
            </a:r>
            <a:r>
              <a:rPr lang="ar-SA" sz="2000" dirty="0" smtClean="0">
                <a:cs typeface="B Nazanin" pitchFamily="2" charset="-78"/>
              </a:rPr>
              <a:t>راديولوژي</a:t>
            </a:r>
            <a:r>
              <a:rPr lang="fa-IR" sz="2000" dirty="0" smtClean="0">
                <a:cs typeface="B Nazanin" pitchFamily="2" charset="-78"/>
              </a:rPr>
              <a:t>)</a:t>
            </a:r>
            <a:r>
              <a:rPr lang="ar-SA" sz="2000" dirty="0">
                <a:cs typeface="B Nazanin" pitchFamily="2" charset="-78"/>
              </a:rPr>
              <a:t>	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                                        3 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>
                <a:cs typeface="B Nazanin" pitchFamily="2" charset="-78"/>
              </a:rPr>
              <a:t>کارشناس فناوری اطلاعات سلامت/ کارشناس فناوری </a:t>
            </a:r>
            <a:r>
              <a:rPr lang="fa-IR" sz="2000" dirty="0" smtClean="0">
                <a:cs typeface="B Nazanin" pitchFamily="2" charset="-78"/>
              </a:rPr>
              <a:t>اطلاعات                       </a:t>
            </a:r>
            <a:r>
              <a:rPr lang="fa-IR" sz="2000" dirty="0">
                <a:cs typeface="B Nazanin" pitchFamily="2" charset="-78"/>
              </a:rPr>
              <a:t>3 </a:t>
            </a:r>
            <a:r>
              <a:rPr lang="fa-IR" sz="2000" dirty="0" smtClean="0">
                <a:cs typeface="B Nazanin" pitchFamily="2" charset="-78"/>
              </a:rPr>
              <a:t>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>
                <a:cs typeface="B Nazanin" pitchFamily="2" charset="-78"/>
              </a:rPr>
              <a:t>نگهبان و </a:t>
            </a:r>
            <a:r>
              <a:rPr lang="fa-IR" sz="2000" dirty="0" smtClean="0">
                <a:cs typeface="B Nazanin" pitchFamily="2" charset="-78"/>
              </a:rPr>
              <a:t>سرایدار                                                                              </a:t>
            </a:r>
            <a:r>
              <a:rPr lang="fa-IR" sz="2000" dirty="0">
                <a:cs typeface="B Nazanin" pitchFamily="2" charset="-78"/>
              </a:rPr>
              <a:t>3 </a:t>
            </a:r>
            <a:r>
              <a:rPr lang="fa-IR" sz="2000" dirty="0" smtClean="0">
                <a:cs typeface="B Nazanin" pitchFamily="2" charset="-78"/>
              </a:rPr>
              <a:t>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ماما                                                                       </a:t>
            </a:r>
            <a:r>
              <a:rPr lang="fa-IR" sz="21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دندانپزشک و کاردان بهداشت دهان                                </a:t>
            </a:r>
            <a:r>
              <a:rPr lang="fa-IR" sz="20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کارشناس محیط و حرفه ای                                         </a:t>
            </a:r>
            <a:r>
              <a:rPr lang="fa-IR" sz="20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کارشناس </a:t>
            </a:r>
            <a:r>
              <a:rPr lang="fa-IR" sz="2000" dirty="0">
                <a:cs typeface="B Nazanin" pitchFamily="2" charset="-78"/>
              </a:rPr>
              <a:t>تغذیه                   </a:t>
            </a:r>
            <a:r>
              <a:rPr lang="fa-IR" sz="2000" dirty="0" smtClean="0">
                <a:cs typeface="B Nazanin" pitchFamily="2" charset="-78"/>
              </a:rPr>
              <a:t>                                    </a:t>
            </a:r>
            <a:r>
              <a:rPr lang="fa-IR" sz="20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کارشناس روان                                                        </a:t>
            </a:r>
            <a:r>
              <a:rPr lang="fa-IR" sz="20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کارشناس ناظر بیماری ها</a:t>
            </a:r>
            <a:r>
              <a:rPr lang="ar-SA" sz="2000" dirty="0">
                <a:cs typeface="B Nazanin" pitchFamily="2" charset="-78"/>
              </a:rPr>
              <a:t>	</a:t>
            </a:r>
            <a:r>
              <a:rPr lang="fa-IR" sz="2000" dirty="0" smtClean="0">
                <a:cs typeface="B Nazanin" pitchFamily="2" charset="-78"/>
              </a:rPr>
              <a:t>                                 مطابق </a:t>
            </a:r>
            <a:r>
              <a:rPr lang="fa-IR" sz="2000" dirty="0">
                <a:cs typeface="B Nazanin" pitchFamily="2" charset="-78"/>
              </a:rPr>
              <a:t>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راننده                                                                   </a:t>
            </a:r>
            <a:r>
              <a:rPr lang="fa-IR" sz="2100" dirty="0">
                <a:cs typeface="B Nazanin" pitchFamily="2" charset="-78"/>
              </a:rPr>
              <a:t>مطابق ضوابط جمعیتی تعریف شده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endParaRPr lang="fa-IR" sz="1100" b="1" dirty="0" smtClean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60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32713" cy="36576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itchFamily="2" charset="-78"/>
              </a:rPr>
              <a:t>به منظور آموزش دستیاران تخصصی پزشکی خانواده، </a:t>
            </a:r>
            <a:r>
              <a:rPr lang="fa-IR" sz="2400" dirty="0" smtClean="0">
                <a:cs typeface="B Nazanin" pitchFamily="2" charset="-78"/>
              </a:rPr>
              <a:t>پزشکی اجتماعی</a:t>
            </a:r>
            <a:r>
              <a:rPr lang="fa-IR" sz="2400" dirty="0">
                <a:cs typeface="B Nazanin" pitchFamily="2" charset="-78"/>
              </a:rPr>
              <a:t>، دانشجویان پزشکی عمومی و سایر رسته های حیطه سلامت و نیز کارکنان نظام </a:t>
            </a:r>
            <a:r>
              <a:rPr lang="fa-IR" sz="2400" dirty="0" smtClean="0">
                <a:cs typeface="B Nazanin" pitchFamily="2" charset="-78"/>
              </a:rPr>
              <a:t>سلامت تعیین می گردند.</a:t>
            </a:r>
            <a:endParaRPr lang="fa-IR" sz="2400" dirty="0">
              <a:cs typeface="B Nazanin" pitchFamily="2" charset="-78"/>
            </a:endParaRPr>
          </a:p>
          <a:p>
            <a:pPr marL="109537" algn="r" rtl="1">
              <a:defRPr/>
            </a:pPr>
            <a:endParaRPr lang="fa-IR" sz="2600" dirty="0">
              <a:cs typeface="B Nazanin" pitchFamily="2" charset="-78"/>
            </a:endParaRPr>
          </a:p>
          <a:p>
            <a:pPr algn="r" rtl="1"/>
            <a:r>
              <a:rPr lang="fa-IR" sz="2400" dirty="0">
                <a:cs typeface="B Nazanin" pitchFamily="2" charset="-78"/>
              </a:rPr>
              <a:t>به ازای هر شبکه/ مرکز بهداشت شهرستان، یک مرکز خدمات جامع سلامت (با اولویت شهری روستایی) با پایگاه سلامت شهری/ پزشکی خانواده و خانه بهداشت </a:t>
            </a:r>
            <a:r>
              <a:rPr lang="fa-IR" sz="2400" dirty="0" smtClean="0">
                <a:cs typeface="B Nazanin" pitchFamily="2" charset="-78"/>
              </a:rPr>
              <a:t>ضمیمه آن تعیین می گردد.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مرکز خدمات جامع سلامت آموزشی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819400"/>
            <a:ext cx="7961313" cy="36576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این مراکز در شرایط عادی همانند سایر مراکز فعالیت میکنند ولی در زمان بحران براساس نوع بحران باید </a:t>
            </a:r>
            <a:r>
              <a:rPr lang="fa-IR" sz="2400" dirty="0" smtClean="0"/>
              <a:t>خدمات تعریف </a:t>
            </a:r>
            <a:r>
              <a:rPr lang="fa-IR" sz="2400" dirty="0"/>
              <a:t>شدهای متناسب با شرایط پیش </a:t>
            </a:r>
            <a:r>
              <a:rPr lang="fa-IR" sz="2400" dirty="0" smtClean="0"/>
              <a:t>آمده </a:t>
            </a:r>
            <a:r>
              <a:rPr lang="fa-IR" sz="2400" dirty="0"/>
              <a:t>را نیز </a:t>
            </a:r>
            <a:r>
              <a:rPr lang="fa-IR" sz="2400" dirty="0" smtClean="0"/>
              <a:t>ارایه دهند.</a:t>
            </a:r>
          </a:p>
          <a:p>
            <a:pPr algn="r" rtl="1"/>
            <a:endParaRPr lang="fa-IR" sz="2400" dirty="0">
              <a:cs typeface="B Nazanin" pitchFamily="2" charset="-78"/>
            </a:endParaRPr>
          </a:p>
          <a:p>
            <a:pPr algn="r" rtl="1"/>
            <a:r>
              <a:rPr lang="fa-IR" sz="2400" dirty="0"/>
              <a:t>مراکزی که بهترین وضعیت ممکن از نظر دسترسی، فضای </a:t>
            </a:r>
            <a:r>
              <a:rPr lang="fa-IR" sz="2400" dirty="0" smtClean="0"/>
              <a:t>فیزیکی، تجهیزات </a:t>
            </a:r>
            <a:r>
              <a:rPr lang="fa-IR" sz="2400" dirty="0"/>
              <a:t>و نیروی انسانی را دارند، </a:t>
            </a:r>
            <a:r>
              <a:rPr lang="fa-IR" sz="2400" dirty="0" smtClean="0"/>
              <a:t>دراولویت</a:t>
            </a:r>
          </a:p>
          <a:p>
            <a:pPr algn="r" rtl="1"/>
            <a:r>
              <a:rPr lang="fa-IR" sz="2400" dirty="0" smtClean="0"/>
              <a:t> </a:t>
            </a:r>
            <a:r>
              <a:rPr lang="fa-IR" sz="2400" dirty="0"/>
              <a:t>راه اندازی مراکز خدمات جامع سلامت بحران قرار گیرد.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مرکز خدمات جامع سلامت </a:t>
            </a:r>
            <a:r>
              <a:rPr lang="fa-IR" b="1" dirty="0" smtClean="0"/>
              <a:t>بحران: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/>
              <a:t>مرکز خدمات جامع سلامت بحران: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marL="0" indent="0" algn="r" rtl="1">
              <a:buNone/>
              <a:defRPr/>
            </a:pPr>
            <a:r>
              <a:rPr lang="fa-IR" sz="3600" dirty="0">
                <a:solidFill>
                  <a:schemeClr val="tx2"/>
                </a:solidFill>
                <a:cs typeface="B Shiraz" panose="00000400000000000000" pitchFamily="2" charset="-78"/>
              </a:rPr>
              <a:t>مناطق روستایی 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2"/>
                </a:solidFill>
              </a:rPr>
              <a:t>مراکز </a:t>
            </a:r>
            <a:r>
              <a:rPr lang="fa-IR" sz="2400" dirty="0">
                <a:solidFill>
                  <a:schemeClr val="tx2"/>
                </a:solidFill>
              </a:rPr>
              <a:t>خدمات جامع سلامت که در دفاتر طرح گسترش شبکه به عنوان مرکز </a:t>
            </a:r>
            <a:r>
              <a:rPr lang="fa-IR" sz="2400" dirty="0" smtClean="0">
                <a:solidFill>
                  <a:schemeClr val="tx2"/>
                </a:solidFill>
              </a:rPr>
              <a:t>شبانه روزی </a:t>
            </a:r>
            <a:r>
              <a:rPr lang="fa-IR" sz="2400" dirty="0">
                <a:solidFill>
                  <a:schemeClr val="tx2"/>
                </a:solidFill>
              </a:rPr>
              <a:t>تعریف </a:t>
            </a:r>
            <a:r>
              <a:rPr lang="fa-IR" sz="2400" dirty="0" smtClean="0">
                <a:solidFill>
                  <a:schemeClr val="tx2"/>
                </a:solidFill>
              </a:rPr>
              <a:t>شده اند</a:t>
            </a:r>
            <a:r>
              <a:rPr lang="fa-IR" sz="2400" dirty="0">
                <a:solidFill>
                  <a:schemeClr val="tx2"/>
                </a:solidFill>
              </a:rPr>
              <a:t>، به عنوان </a:t>
            </a:r>
            <a:r>
              <a:rPr lang="fa-IR" sz="2400" dirty="0" smtClean="0">
                <a:solidFill>
                  <a:schemeClr val="tx2"/>
                </a:solidFill>
              </a:rPr>
              <a:t>مراکز </a:t>
            </a:r>
            <a:r>
              <a:rPr lang="fa-IR" sz="2400" dirty="0">
                <a:solidFill>
                  <a:schemeClr val="tx2"/>
                </a:solidFill>
              </a:rPr>
              <a:t>خدمات جامع سلامت بحران تعیین خواهند شد. در این وضعیت، نیازی به افزایش نیرو در شرایط بحران وجود ندارد و فقط برحسب نوع خدمت تعریف شده در زمان بحران ممکن است تجهیزات خاصی به آن اضافه گردد</a:t>
            </a:r>
            <a:r>
              <a:rPr lang="fa-IR" sz="2400" dirty="0" smtClean="0">
                <a:solidFill>
                  <a:schemeClr val="tx2"/>
                </a:solidFill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000" dirty="0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2"/>
                </a:solidFill>
              </a:rPr>
              <a:t>چنانچه فاصله زمانی مرکز خدمات جامع سلامت روستایی عادی با مراکز خدمات جامع سلامت بحران (</a:t>
            </a:r>
            <a:r>
              <a:rPr lang="fa-IR" sz="2400" dirty="0" smtClean="0">
                <a:solidFill>
                  <a:schemeClr val="tx2"/>
                </a:solidFill>
              </a:rPr>
              <a:t>در </a:t>
            </a:r>
            <a:r>
              <a:rPr lang="fa-IR" sz="2400" dirty="0">
                <a:solidFill>
                  <a:schemeClr val="tx2"/>
                </a:solidFill>
              </a:rPr>
              <a:t>روستا و یا </a:t>
            </a:r>
            <a:r>
              <a:rPr lang="fa-IR" sz="2400" dirty="0" smtClean="0">
                <a:solidFill>
                  <a:schemeClr val="tx2"/>
                </a:solidFill>
              </a:rPr>
              <a:t>شهر)، </a:t>
            </a:r>
            <a:r>
              <a:rPr lang="fa-IR" sz="2400" dirty="0">
                <a:solidFill>
                  <a:schemeClr val="tx2"/>
                </a:solidFill>
              </a:rPr>
              <a:t>بیش از یک ساعت باخودرو باشد، یکی از مراکز روستایی با مجوز مرکز مدیریت شبکه میتواند به مراکز خدمات جامع سلامت بحران تبدیل گردد</a:t>
            </a:r>
            <a:endParaRPr lang="en-US" sz="2400" dirty="0">
              <a:solidFill>
                <a:schemeClr val="tx2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2602367"/>
            <a:ext cx="8048399" cy="379843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/>
              <a:t>مرکز خدمات جامع سلامت بحران: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marL="0" indent="0" algn="r" rtl="1">
              <a:buNone/>
              <a:defRPr/>
            </a:pPr>
            <a:r>
              <a:rPr lang="fa-IR" sz="3600" dirty="0">
                <a:solidFill>
                  <a:schemeClr val="tx2"/>
                </a:solidFill>
                <a:cs typeface="B Shiraz" panose="00000400000000000000" pitchFamily="2" charset="-78"/>
              </a:rPr>
              <a:t>مناطق </a:t>
            </a:r>
            <a:r>
              <a:rPr lang="fa-IR" sz="3600" dirty="0" smtClean="0">
                <a:solidFill>
                  <a:schemeClr val="tx2"/>
                </a:solidFill>
                <a:cs typeface="B Shiraz" panose="00000400000000000000" pitchFamily="2" charset="-78"/>
              </a:rPr>
              <a:t>شهری:</a:t>
            </a:r>
            <a:endParaRPr lang="fa-IR" sz="3600" dirty="0">
              <a:solidFill>
                <a:schemeClr val="tx2"/>
              </a:solidFill>
              <a:cs typeface="B Shiraz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u="sng" dirty="0" smtClean="0">
                <a:solidFill>
                  <a:schemeClr val="tx2"/>
                </a:solidFill>
              </a:rPr>
              <a:t>در شهرستانهای </a:t>
            </a:r>
            <a:r>
              <a:rPr lang="fa-IR" sz="2000" b="1" u="sng" dirty="0">
                <a:solidFill>
                  <a:schemeClr val="tx2"/>
                </a:solidFill>
              </a:rPr>
              <a:t>با جمعیت شهری کمتر از 100 هزار </a:t>
            </a:r>
            <a:r>
              <a:rPr lang="fa-IR" sz="2000" b="1" u="sng" dirty="0" smtClean="0">
                <a:solidFill>
                  <a:schemeClr val="tx2"/>
                </a:solidFill>
              </a:rPr>
              <a:t>نفر: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/>
                </a:solidFill>
              </a:rPr>
              <a:t>صرفاً باید یک مرکز خدمات جامع سلامت، بعنوان مراکز خدمات جامع سلامت بحران تعیین </a:t>
            </a:r>
            <a:r>
              <a:rPr lang="fa-IR" sz="2400" dirty="0" smtClean="0">
                <a:solidFill>
                  <a:schemeClr val="tx2"/>
                </a:solidFill>
              </a:rPr>
              <a:t>شود – ترجیحا مرکز </a:t>
            </a:r>
            <a:r>
              <a:rPr lang="fa-IR" sz="2400" dirty="0">
                <a:solidFill>
                  <a:schemeClr val="tx2"/>
                </a:solidFill>
              </a:rPr>
              <a:t>شبانه </a:t>
            </a:r>
            <a:r>
              <a:rPr lang="fa-IR" sz="2400" dirty="0" smtClean="0">
                <a:solidFill>
                  <a:schemeClr val="tx2"/>
                </a:solidFill>
              </a:rPr>
              <a:t>روزی</a:t>
            </a:r>
          </a:p>
          <a:p>
            <a:pPr marL="0" indent="0" algn="r" rtl="1">
              <a:buNone/>
            </a:pPr>
            <a:endParaRPr lang="fa-IR" sz="2400" dirty="0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u="sng" dirty="0" smtClean="0">
                <a:solidFill>
                  <a:schemeClr val="tx2"/>
                </a:solidFill>
              </a:rPr>
              <a:t> </a:t>
            </a:r>
            <a:r>
              <a:rPr lang="fa-IR" sz="2000" b="1" u="sng" dirty="0">
                <a:solidFill>
                  <a:schemeClr val="tx2"/>
                </a:solidFill>
              </a:rPr>
              <a:t>در شهرستانهای با جمعیت شهری 100 هزار نفر و بالاتر</a:t>
            </a:r>
            <a:r>
              <a:rPr lang="fa-IR" sz="20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2"/>
                </a:solidFill>
              </a:rPr>
              <a:t>از </a:t>
            </a:r>
            <a:r>
              <a:rPr lang="fa-IR" sz="2400" dirty="0">
                <a:solidFill>
                  <a:schemeClr val="tx2"/>
                </a:solidFill>
              </a:rPr>
              <a:t>هر سه مرکز خدمات جامع سلامت شهری یا </a:t>
            </a:r>
            <a:r>
              <a:rPr lang="fa-IR" sz="2400" dirty="0" smtClean="0">
                <a:solidFill>
                  <a:schemeClr val="tx2"/>
                </a:solidFill>
              </a:rPr>
              <a:t>به ازای </a:t>
            </a:r>
            <a:r>
              <a:rPr lang="fa-IR" sz="2400" dirty="0">
                <a:solidFill>
                  <a:schemeClr val="tx2"/>
                </a:solidFill>
              </a:rPr>
              <a:t>هر 150 هزار نفر جمعیت شهری و حاشیه</a:t>
            </a:r>
            <a:r>
              <a:rPr lang="fa-IR" sz="2400" dirty="0" smtClean="0">
                <a:solidFill>
                  <a:schemeClr val="tx2"/>
                </a:solidFill>
              </a:rPr>
              <a:t>، یک </a:t>
            </a:r>
            <a:r>
              <a:rPr lang="fa-IR" sz="2400" dirty="0">
                <a:solidFill>
                  <a:schemeClr val="tx2"/>
                </a:solidFill>
              </a:rPr>
              <a:t>مرکز </a:t>
            </a:r>
            <a:r>
              <a:rPr lang="fa-IR" sz="2400" dirty="0" smtClean="0">
                <a:solidFill>
                  <a:schemeClr val="tx2"/>
                </a:solidFill>
              </a:rPr>
              <a:t>به </a:t>
            </a:r>
            <a:r>
              <a:rPr lang="fa-IR" sz="2400" dirty="0">
                <a:solidFill>
                  <a:schemeClr val="tx2"/>
                </a:solidFill>
              </a:rPr>
              <a:t>عنوان مرکز خدمات جامع سلامت شهری بحران تعیین میگردد- در صورت وجود مرکز شبانه روزی همین مرکز انتخاب گردد.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2602367"/>
            <a:ext cx="8048399" cy="379843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5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657600"/>
          </a:xfrm>
        </p:spPr>
        <p:txBody>
          <a:bodyPr>
            <a:normAutofit/>
          </a:bodyPr>
          <a:lstStyle/>
          <a:p>
            <a:pPr algn="r" rtl="1"/>
            <a:endParaRPr lang="fa-IR" b="1" u="sng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 Outline" pitchFamily="2" charset="-78"/>
            </a:endParaRP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/>
              <a:t>همان مراکز خدمات جامع سلامت </a:t>
            </a:r>
            <a:r>
              <a:rPr lang="fa-IR" sz="2400" dirty="0" smtClean="0"/>
              <a:t>شبانه روزی هستند.</a:t>
            </a:r>
            <a:endParaRPr lang="fa-IR" sz="2400" dirty="0"/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/>
              <a:t>این مراکزدرشهرستانهای با جمعیت 20 تا 50 </a:t>
            </a:r>
            <a:r>
              <a:rPr lang="fa-IR" sz="2400" dirty="0" smtClean="0"/>
              <a:t>هزارنفرکه فاقد </a:t>
            </a:r>
            <a:r>
              <a:rPr lang="fa-IR" sz="2400" dirty="0"/>
              <a:t>بیمارستان </a:t>
            </a:r>
            <a:r>
              <a:rPr lang="fa-IR" sz="2400" dirty="0" smtClean="0"/>
              <a:t>هستند واقع شده اند.</a:t>
            </a:r>
            <a:endParaRPr lang="fa-IR" sz="2400" dirty="0"/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/>
              <a:t>تا اولین و نزدیکترین بیمارستان بیش </a:t>
            </a:r>
            <a:r>
              <a:rPr lang="fa-IR" sz="2400" dirty="0" smtClean="0"/>
              <a:t>ازنیم </a:t>
            </a:r>
            <a:r>
              <a:rPr lang="fa-IR" sz="2400" dirty="0"/>
              <a:t>ساعت با خودرو فاصله </a:t>
            </a:r>
            <a:r>
              <a:rPr lang="fa-IR" sz="2400" dirty="0" smtClean="0"/>
              <a:t>دارند.</a:t>
            </a:r>
            <a:endParaRPr lang="fa-IR" sz="2400" dirty="0"/>
          </a:p>
          <a:p>
            <a:pPr marL="623887" indent="-514350" algn="r" rtl="1">
              <a:buFont typeface="Wingdings 3" pitchFamily="18" charset="2"/>
              <a:buAutoNum type="arabicParenR"/>
              <a:defRPr/>
            </a:pPr>
            <a:endParaRPr lang="fa-IR" sz="1200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/>
              <a:t>مرکز خدمات جامع سلامت </a:t>
            </a:r>
            <a:r>
              <a:rPr lang="fa-IR" sz="3600" b="1" dirty="0" smtClean="0"/>
              <a:t>شبانه روزی منتخب: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/>
              <a:t>نیروی انسانی مراکز</a:t>
            </a:r>
            <a:r>
              <a:rPr lang="fa-IR" sz="2800" b="1" dirty="0"/>
              <a:t> خدمات جامع سلامت</a:t>
            </a:r>
            <a:r>
              <a:rPr lang="ar-SA" sz="2800" b="1" dirty="0"/>
              <a:t> شبانه </a:t>
            </a:r>
            <a:r>
              <a:rPr lang="ar-SA" sz="2800" b="1" dirty="0" smtClean="0"/>
              <a:t>روزی</a:t>
            </a:r>
            <a:r>
              <a:rPr lang="en-US" sz="2800" b="1" dirty="0" smtClean="0"/>
              <a:t> </a:t>
            </a:r>
            <a:r>
              <a:rPr lang="fa-IR" sz="2800" b="1" dirty="0" smtClean="0"/>
              <a:t>منتخب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600" b="1" dirty="0">
                <a:solidFill>
                  <a:schemeClr val="tx2"/>
                </a:solidFill>
                <a:cs typeface="B Nazanin" panose="00000400000000000000" pitchFamily="2" charset="-78"/>
              </a:rPr>
              <a:t>علاوه بر نیروهای مصوب مراکز خدمات جامع سلامت شبانه </a:t>
            </a:r>
            <a:r>
              <a:rPr lang="fa-IR" sz="26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روزی، نیروهای زیر:</a:t>
            </a:r>
            <a:endParaRPr lang="fa-IR" sz="26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endParaRPr lang="fa-IR" sz="2400" dirty="0" smtClean="0">
              <a:solidFill>
                <a:schemeClr val="tx2"/>
              </a:solidFill>
            </a:endParaRP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 smtClean="0">
                <a:solidFill>
                  <a:schemeClr val="tx2"/>
                </a:solidFill>
              </a:rPr>
              <a:t>متخصصین رشته های </a:t>
            </a:r>
            <a:r>
              <a:rPr lang="fa-IR" sz="2400" dirty="0">
                <a:solidFill>
                  <a:srgbClr val="FF0000"/>
                </a:solidFill>
              </a:rPr>
              <a:t>داخلی</a:t>
            </a:r>
            <a:r>
              <a:rPr lang="fa-IR" sz="2400" dirty="0">
                <a:solidFill>
                  <a:schemeClr val="tx2"/>
                </a:solidFill>
              </a:rPr>
              <a:t>، </a:t>
            </a:r>
            <a:r>
              <a:rPr lang="fa-IR" sz="2400" dirty="0">
                <a:solidFill>
                  <a:srgbClr val="FF0000"/>
                </a:solidFill>
              </a:rPr>
              <a:t>زنان و زایمان </a:t>
            </a:r>
            <a:r>
              <a:rPr lang="fa-IR" sz="2400" dirty="0">
                <a:solidFill>
                  <a:schemeClr val="tx2"/>
                </a:solidFill>
              </a:rPr>
              <a:t>و </a:t>
            </a:r>
            <a:r>
              <a:rPr lang="fa-IR" sz="2400" dirty="0">
                <a:solidFill>
                  <a:srgbClr val="FF0000"/>
                </a:solidFill>
              </a:rPr>
              <a:t>اطفال</a:t>
            </a:r>
            <a:r>
              <a:rPr lang="fa-IR" sz="2400" dirty="0">
                <a:solidFill>
                  <a:schemeClr val="tx2"/>
                </a:solidFill>
              </a:rPr>
              <a:t>، بر حسب نیاز و مطابق برنامه زمان </a:t>
            </a:r>
            <a:r>
              <a:rPr lang="fa-IR" sz="2400" dirty="0" smtClean="0">
                <a:solidFill>
                  <a:schemeClr val="tx2"/>
                </a:solidFill>
              </a:rPr>
              <a:t>بندی تنظیم </a:t>
            </a:r>
            <a:r>
              <a:rPr lang="fa-IR" sz="2400" dirty="0">
                <a:solidFill>
                  <a:schemeClr val="tx2"/>
                </a:solidFill>
              </a:rPr>
              <a:t>شده </a:t>
            </a:r>
            <a:r>
              <a:rPr lang="fa-IR" sz="2400" dirty="0" smtClean="0">
                <a:solidFill>
                  <a:schemeClr val="tx2"/>
                </a:solidFill>
              </a:rPr>
              <a:t>(تامین </a:t>
            </a:r>
            <a:r>
              <a:rPr lang="fa-IR" sz="2400" dirty="0">
                <a:solidFill>
                  <a:schemeClr val="tx2"/>
                </a:solidFill>
              </a:rPr>
              <a:t>نیرو توسط معاونت درمان </a:t>
            </a:r>
            <a:r>
              <a:rPr lang="fa-IR" sz="2400" dirty="0" smtClean="0">
                <a:solidFill>
                  <a:schemeClr val="tx2"/>
                </a:solidFill>
              </a:rPr>
              <a:t>دانشگاه).</a:t>
            </a: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endParaRPr lang="fa-IR" sz="2400" dirty="0">
              <a:solidFill>
                <a:schemeClr val="tx2"/>
              </a:solidFill>
            </a:endParaRP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 smtClean="0">
                <a:solidFill>
                  <a:schemeClr val="tx2"/>
                </a:solidFill>
              </a:rPr>
              <a:t> دو نفر تکنسین فوریتهای پزشکی در هر شیفت، بر حسب نیاز و استاندارد فعالیت (تامین نیروتوسط مدیریت حوادث و فوریتهای پزشکی).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33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819400"/>
            <a:ext cx="8382000" cy="3657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u="sng" dirty="0"/>
              <a:t>ضوابط جمعیتی </a:t>
            </a:r>
            <a:r>
              <a:rPr lang="fa-IR" b="1" u="sng" dirty="0" smtClean="0"/>
              <a:t>:</a:t>
            </a:r>
            <a:endParaRPr lang="fa-IR" b="1" u="sng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 Outline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/>
              <a:t>در هر شهرستان </a:t>
            </a:r>
            <a:r>
              <a:rPr lang="fa-IR" sz="2400" dirty="0">
                <a:solidFill>
                  <a:srgbClr val="FF0000"/>
                </a:solidFill>
              </a:rPr>
              <a:t>بالای 200 هزار </a:t>
            </a:r>
            <a:r>
              <a:rPr lang="fa-IR" sz="2400" dirty="0"/>
              <a:t>نفر جمعیت، حداقل یک مرکز </a:t>
            </a:r>
            <a:r>
              <a:rPr lang="fa-IR" sz="2400" dirty="0" smtClean="0"/>
              <a:t>مشاوره بیماریهای رفتاری راه اندازی </a:t>
            </a:r>
            <a:r>
              <a:rPr lang="fa-IR" sz="2400" dirty="0"/>
              <a:t>می شود.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/>
              <a:t>در </a:t>
            </a:r>
            <a:r>
              <a:rPr lang="fa-IR" sz="2400" dirty="0"/>
              <a:t>شهرستانهای </a:t>
            </a:r>
            <a:r>
              <a:rPr lang="fa-IR" sz="2400" dirty="0">
                <a:solidFill>
                  <a:srgbClr val="FF0000"/>
                </a:solidFill>
              </a:rPr>
              <a:t>کمتر از 200 هزار </a:t>
            </a:r>
            <a:r>
              <a:rPr lang="fa-IR" sz="2400" dirty="0"/>
              <a:t>نفر جمعیت، در صورت شناسایی بیش از 50 مورد زنده </a:t>
            </a:r>
            <a:r>
              <a:rPr lang="fa-IR" sz="2400" dirty="0" smtClean="0"/>
              <a:t>مبتلا به عفونت</a:t>
            </a:r>
            <a:r>
              <a:rPr lang="en-US" sz="2400" dirty="0" smtClean="0"/>
              <a:t>HIV </a:t>
            </a:r>
            <a:r>
              <a:rPr lang="en-US" sz="2400" dirty="0"/>
              <a:t>، </a:t>
            </a:r>
            <a:r>
              <a:rPr lang="fa-IR" sz="2400" dirty="0"/>
              <a:t>یک مرکز مشاوره بیماریهای رفتاری </a:t>
            </a:r>
            <a:r>
              <a:rPr lang="fa-IR" sz="2400" dirty="0" smtClean="0"/>
              <a:t>راه اندازی </a:t>
            </a:r>
            <a:r>
              <a:rPr lang="fa-IR" sz="2400" dirty="0"/>
              <a:t>می شود</a:t>
            </a:r>
            <a:endParaRPr lang="fa-IR" sz="1200" dirty="0">
              <a:cs typeface="B Nazanin" pitchFamily="2" charset="-78"/>
            </a:endParaRPr>
          </a:p>
          <a:p>
            <a:pPr algn="r" rtl="1"/>
            <a:r>
              <a:rPr lang="fa-IR" b="1" u="sng" dirty="0" smtClean="0">
                <a:solidFill>
                  <a:schemeClr val="accent5">
                    <a:lumMod val="75000"/>
                  </a:schemeClr>
                </a:solidFill>
              </a:rPr>
              <a:t>تبصره: </a:t>
            </a:r>
            <a:r>
              <a:rPr lang="fa-IR" sz="2400" dirty="0"/>
              <a:t>در شهر/ شهرستانهای با مشکل دسترسی از جمله فاصله بیش از یک ساعت با </a:t>
            </a:r>
            <a:r>
              <a:rPr lang="fa-IR" sz="2400" dirty="0" smtClean="0"/>
              <a:t>خودرو، </a:t>
            </a:r>
            <a:r>
              <a:rPr lang="fa-IR" sz="2400" dirty="0" smtClean="0">
                <a:solidFill>
                  <a:srgbClr val="FF0000"/>
                </a:solidFill>
              </a:rPr>
              <a:t>ضابطه </a:t>
            </a:r>
            <a:r>
              <a:rPr lang="fa-IR" sz="2400" dirty="0">
                <a:solidFill>
                  <a:srgbClr val="FF0000"/>
                </a:solidFill>
              </a:rPr>
              <a:t>مذکور(تعداد موارد زنده مبتلا به عفونت </a:t>
            </a:r>
            <a:r>
              <a:rPr lang="en-US" sz="2400" dirty="0">
                <a:solidFill>
                  <a:srgbClr val="FF0000"/>
                </a:solidFill>
              </a:rPr>
              <a:t>HIV</a:t>
            </a:r>
            <a:r>
              <a:rPr lang="fa-IR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، </a:t>
            </a:r>
            <a:r>
              <a:rPr lang="fa-IR" sz="2400" dirty="0"/>
              <a:t>با نظر مرکز مدیریت بیماریهای واگیروهماهنگی با مرکز مدیریت شبکه قابل تقلیل است.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/>
              <a:t>مرکز </a:t>
            </a:r>
            <a:r>
              <a:rPr lang="fa-IR" sz="3600" b="1" dirty="0" smtClean="0"/>
              <a:t>مشاوره و مراقبت بیماری های رفتاری: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/>
              <a:t>نیروی انسانی </a:t>
            </a:r>
            <a:r>
              <a:rPr lang="ar-SA" sz="2800" b="1" dirty="0" smtClean="0"/>
              <a:t>مرکز</a:t>
            </a:r>
            <a:r>
              <a:rPr lang="fa-IR" sz="2800" b="1" dirty="0" smtClean="0"/>
              <a:t> مشاوره ومراقبت بیماری های رفتاری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000" dirty="0" smtClean="0">
                <a:cs typeface="B Nazanin" pitchFamily="2" charset="-78"/>
              </a:rPr>
              <a:t>پزشك</a:t>
            </a:r>
            <a:r>
              <a:rPr lang="fa-IR" sz="2000" dirty="0" smtClean="0">
                <a:cs typeface="B Nazanin" pitchFamily="2" charset="-78"/>
              </a:rPr>
              <a:t> (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دوره دیده)</a:t>
            </a:r>
            <a:r>
              <a:rPr lang="ar-SA" sz="2000" dirty="0">
                <a:cs typeface="B Nazanin" pitchFamily="2" charset="-78"/>
              </a:rPr>
              <a:t>	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                                                        1 نفر</a:t>
            </a:r>
            <a:endParaRPr lang="fa-IR" sz="2000" dirty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کارشناس سلامت روان / </a:t>
            </a:r>
            <a:r>
              <a:rPr lang="fa-IR" sz="2100" dirty="0">
                <a:cs typeface="B Nazanin" pitchFamily="2" charset="-78"/>
              </a:rPr>
              <a:t>مددکار                                           </a:t>
            </a:r>
            <a:r>
              <a:rPr lang="fa-IR" sz="2100" dirty="0" smtClean="0">
                <a:cs typeface="B Nazanin" pitchFamily="2" charset="-78"/>
              </a:rPr>
              <a:t>            </a:t>
            </a:r>
            <a:r>
              <a:rPr lang="fa-IR" sz="2100" dirty="0">
                <a:cs typeface="B Nazanin" pitchFamily="2" charset="-78"/>
              </a:rPr>
              <a:t>2 نفر 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100" dirty="0">
                <a:cs typeface="B Nazanin" pitchFamily="2" charset="-78"/>
              </a:rPr>
              <a:t>ماما                                                                             </a:t>
            </a:r>
            <a:r>
              <a:rPr lang="fa-IR" sz="2100" dirty="0" smtClean="0">
                <a:cs typeface="B Nazanin" pitchFamily="2" charset="-78"/>
              </a:rPr>
              <a:t>            </a:t>
            </a:r>
            <a:r>
              <a:rPr lang="fa-IR" sz="2100" dirty="0">
                <a:cs typeface="B Nazanin" pitchFamily="2" charset="-78"/>
              </a:rPr>
              <a:t>1نفر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ar-SA" sz="2100" dirty="0">
                <a:cs typeface="B Nazanin" pitchFamily="2" charset="-78"/>
              </a:rPr>
              <a:t>كار</a:t>
            </a:r>
            <a:r>
              <a:rPr lang="fa-IR" sz="2100" dirty="0">
                <a:cs typeface="B Nazanin" pitchFamily="2" charset="-78"/>
              </a:rPr>
              <a:t>دان/ک</a:t>
            </a:r>
            <a:r>
              <a:rPr lang="ar-SA" sz="2100" dirty="0">
                <a:cs typeface="B Nazanin" pitchFamily="2" charset="-78"/>
              </a:rPr>
              <a:t>ار</a:t>
            </a:r>
            <a:r>
              <a:rPr lang="fa-IR" sz="2100" dirty="0">
                <a:cs typeface="B Nazanin" pitchFamily="2" charset="-78"/>
              </a:rPr>
              <a:t>شناس آزمایشگاه تشخیص طبی </a:t>
            </a:r>
            <a:r>
              <a:rPr lang="ar-SA" sz="2100" dirty="0">
                <a:cs typeface="B Nazanin" pitchFamily="2" charset="-78"/>
              </a:rPr>
              <a:t> </a:t>
            </a:r>
            <a:r>
              <a:rPr lang="fa-IR" sz="2100" dirty="0">
                <a:cs typeface="B Nazanin" pitchFamily="2" charset="-78"/>
              </a:rPr>
              <a:t>(نمونه گیر)               </a:t>
            </a:r>
            <a:r>
              <a:rPr lang="fa-IR" sz="2100" dirty="0" smtClean="0">
                <a:cs typeface="B Nazanin" pitchFamily="2" charset="-78"/>
              </a:rPr>
              <a:t>          </a:t>
            </a:r>
            <a:r>
              <a:rPr lang="fa-IR" sz="2100" dirty="0">
                <a:cs typeface="B Nazanin" pitchFamily="2" charset="-78"/>
              </a:rPr>
              <a:t>1 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100" dirty="0">
                <a:cs typeface="B Nazanin" pitchFamily="2" charset="-78"/>
              </a:rPr>
              <a:t>کارشناس فناوری اطلاعات سلامت/ کارشناس فناوری اطلاعات      </a:t>
            </a:r>
            <a:r>
              <a:rPr lang="fa-IR" sz="2100" dirty="0" smtClean="0">
                <a:cs typeface="B Nazanin" pitchFamily="2" charset="-78"/>
              </a:rPr>
              <a:t>           </a:t>
            </a:r>
            <a:r>
              <a:rPr lang="fa-IR" sz="2100" dirty="0">
                <a:cs typeface="B Nazanin" pitchFamily="2" charset="-78"/>
              </a:rPr>
              <a:t>1نفر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100" dirty="0">
                <a:cs typeface="B Nazanin" pitchFamily="2" charset="-78"/>
              </a:rPr>
              <a:t>بهیار/ پرستار                                                                          </a:t>
            </a:r>
            <a:r>
              <a:rPr lang="fa-IR" sz="2100" dirty="0" smtClean="0">
                <a:cs typeface="B Nazanin" pitchFamily="2" charset="-78"/>
              </a:rPr>
              <a:t>   </a:t>
            </a:r>
            <a:r>
              <a:rPr lang="fa-IR" sz="2100" dirty="0">
                <a:cs typeface="B Nazanin" pitchFamily="2" charset="-78"/>
              </a:rPr>
              <a:t>1 نفر    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مراقب سلامت                                                                                 1نفر  </a:t>
            </a:r>
            <a:endParaRPr lang="fa-IR" sz="2000" dirty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نگهبان / سرایدار                                                                              1نفر</a:t>
            </a:r>
            <a:endParaRPr lang="fa-IR" sz="2000" dirty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fa-IR" sz="2000" dirty="0" smtClean="0">
                <a:cs typeface="B Nazanin" pitchFamily="2" charset="-78"/>
              </a:rPr>
              <a:t>خدمتگزار                                                                                      1نفر</a:t>
            </a:r>
            <a:endParaRPr lang="fa-IR" sz="2000" dirty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endParaRPr lang="fa-IR" sz="1100" b="1" dirty="0" smtClean="0">
              <a:cs typeface="B Nazanin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2  Titr" panose="00000700000000000000" charset="-78"/>
              </a:rPr>
              <a:t>تغییرات مازاد </a:t>
            </a:r>
            <a:r>
              <a:rPr lang="ar-SA" sz="2400" b="1" dirty="0">
                <a:cs typeface="2  Titr" panose="00000700000000000000" charset="-78"/>
              </a:rPr>
              <a:t>نیروی انسانی مرکز</a:t>
            </a:r>
            <a:r>
              <a:rPr lang="fa-IR" sz="2400" b="1" dirty="0">
                <a:cs typeface="2  Titr" panose="00000700000000000000" charset="-78"/>
              </a:rPr>
              <a:t> مشاوره ومراقبت بیماری های رفتاری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495800"/>
            <a:ext cx="8153400" cy="17526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2"/>
                </a:solidFill>
              </a:rPr>
              <a:t>در شهرستان محل استقرار معاونت بهداشتی یک متخصص بیماریهای عفونی </a:t>
            </a:r>
            <a:r>
              <a:rPr lang="fa-IR" sz="2400" dirty="0" smtClean="0">
                <a:solidFill>
                  <a:schemeClr val="tx2"/>
                </a:solidFill>
              </a:rPr>
              <a:t>به مرکز اضافه گردد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2"/>
                </a:solidFill>
              </a:rPr>
              <a:t>به ازای هر مرکز </a:t>
            </a:r>
            <a:r>
              <a:rPr lang="fa-IR" sz="2400" dirty="0" smtClean="0">
                <a:solidFill>
                  <a:schemeClr val="tx2"/>
                </a:solidFill>
              </a:rPr>
              <a:t>برای </a:t>
            </a:r>
            <a:r>
              <a:rPr lang="fa-IR" sz="2400" dirty="0">
                <a:solidFill>
                  <a:schemeClr val="tx2"/>
                </a:solidFill>
              </a:rPr>
              <a:t>ارایه خدمات مربوط به هپاتیت، یک نفر پزشک (دوره دیده)، و یک نفر مراقب سلامت اضافه می گردد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800686"/>
              </p:ext>
            </p:extLst>
          </p:nvPr>
        </p:nvGraphicFramePr>
        <p:xfrm>
          <a:off x="609600" y="1752600"/>
          <a:ext cx="8188601" cy="2568061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kumimoji="1" lang="fa-IR" sz="2400" baseline="0" dirty="0" smtClean="0">
                          <a:effectLst/>
                          <a:cs typeface="B Nazanin" panose="00000400000000000000" pitchFamily="2" charset="-78"/>
                        </a:rPr>
                        <a:t> بیماران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150 تا 300</a:t>
                      </a:r>
                      <a:r>
                        <a:rPr lang="fa-IR" sz="1800" b="1" baseline="0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نفر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پزشک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300 تا 600 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پست پزشک و یک پست روانشناس/ مددکار</a:t>
                      </a:r>
                      <a:r>
                        <a:rPr lang="fa-IR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chemeClr val="tx2"/>
                          </a:solidFill>
                          <a:cs typeface="B Nazanin" panose="00000400000000000000" pitchFamily="2" charset="-78"/>
                        </a:rPr>
                        <a:t>600 تا 1000</a:t>
                      </a:r>
                      <a:endParaRPr lang="en-US" sz="1800" b="1" dirty="0" smtClean="0">
                        <a:solidFill>
                          <a:schemeClr val="tx2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 پست پزشک و دو روانشناس/ مددکار 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بیش از 1000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راه اندازی مرکز مشاوره دوم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anose="00000400000000000000" pitchFamily="2" charset="-78"/>
              </a:rPr>
              <a:t>گام اول</a:t>
            </a:r>
            <a:r>
              <a:rPr lang="fa-IR" sz="2400" dirty="0" smtClean="0">
                <a:cs typeface="B Nazanin" panose="00000400000000000000" pitchFamily="2" charset="-78"/>
              </a:rPr>
              <a:t>: برای </a:t>
            </a:r>
            <a:r>
              <a:rPr lang="ar-SA" sz="2400" dirty="0" smtClean="0">
                <a:cs typeface="B Nazanin" panose="00000400000000000000" pitchFamily="2" charset="-78"/>
              </a:rPr>
              <a:t>اجرايی </a:t>
            </a:r>
            <a:r>
              <a:rPr lang="ar-SA" sz="2400" dirty="0">
                <a:cs typeface="B Nazanin" panose="00000400000000000000" pitchFamily="2" charset="-78"/>
              </a:rPr>
              <a:t>شدن فرآیند تجدید نظر در طرح­های گسترش</a:t>
            </a:r>
            <a:r>
              <a:rPr lang="fa-IR" sz="2400" dirty="0">
                <a:cs typeface="B Nazanin" panose="00000400000000000000" pitchFamily="2" charset="-78"/>
              </a:rPr>
              <a:t> شبکه بهداشت و درمان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 smtClean="0">
                <a:cs typeface="B Nazanin" panose="00000400000000000000" pitchFamily="2" charset="-78"/>
              </a:rPr>
              <a:t>تهيه </a:t>
            </a:r>
            <a:r>
              <a:rPr lang="ar-SA" sz="2400" dirty="0">
                <a:cs typeface="B Nazanin" panose="00000400000000000000" pitchFamily="2" charset="-78"/>
              </a:rPr>
              <a:t>نقشه­هاي معتبر، بهنگام و دقيق از شهرستان­هاي تحت پوشش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>
                <a:cs typeface="B Nazanin" panose="00000400000000000000" pitchFamily="2" charset="-78"/>
              </a:rPr>
              <a:t>كسب اطلاعات دقیق از موقعيت جغرافيايي، جمعيتي هريك از روستاها، ایلات، عشایر و شهرها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>
                <a:cs typeface="B Nazanin" panose="00000400000000000000" pitchFamily="2" charset="-78"/>
              </a:rPr>
              <a:t>کسب اطلاعات دقیق </a:t>
            </a:r>
            <a:r>
              <a:rPr lang="ar-SA" sz="2400" dirty="0" smtClean="0">
                <a:cs typeface="B Nazanin" panose="00000400000000000000" pitchFamily="2" charset="-78"/>
              </a:rPr>
              <a:t>از </a:t>
            </a:r>
            <a:r>
              <a:rPr lang="ar-SA" sz="2400" dirty="0">
                <a:cs typeface="B Nazanin" panose="00000400000000000000" pitchFamily="2" charset="-78"/>
              </a:rPr>
              <a:t>موقعيت و تعداد واحدهای ارایه خدمت بخش </a:t>
            </a:r>
            <a:r>
              <a:rPr lang="ar-SA" sz="2400" dirty="0" smtClean="0">
                <a:cs typeface="B Nazanin" panose="00000400000000000000" pitchFamily="2" charset="-78"/>
              </a:rPr>
              <a:t>خصوصي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 smtClean="0">
                <a:cs typeface="B Nazanin" panose="00000400000000000000" pitchFamily="2" charset="-78"/>
              </a:rPr>
              <a:t>كسب </a:t>
            </a:r>
            <a:r>
              <a:rPr lang="ar-SA" sz="2400" dirty="0">
                <a:cs typeface="B Nazanin" panose="00000400000000000000" pitchFamily="2" charset="-78"/>
              </a:rPr>
              <a:t>اطلاعات به روز از وضعيت هریک از کارکنان شاغل در واحدهاي موجود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>
                <a:cs typeface="B Nazanin" panose="00000400000000000000" pitchFamily="2" charset="-78"/>
              </a:rPr>
              <a:t>کسب آخرين اطلاعات درباره تغييرات رسمي در تقسيمات كشوري شهرها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 smtClean="0">
                <a:cs typeface="B Nazanin" panose="00000400000000000000" pitchFamily="2" charset="-78"/>
              </a:rPr>
              <a:t>استخراج </a:t>
            </a:r>
            <a:r>
              <a:rPr lang="ar-SA" sz="2400" dirty="0">
                <a:cs typeface="B Nazanin" panose="00000400000000000000" pitchFamily="2" charset="-78"/>
              </a:rPr>
              <a:t>تعداد مراکز تهیه، توزیع مواد غذایی و اماكن عمومي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sz="2400" dirty="0">
                <a:cs typeface="B Nazanin" panose="00000400000000000000" pitchFamily="2" charset="-78"/>
              </a:rPr>
              <a:t>استخراج تعداد پيشه وران (کسبه)، كارگران، كارخانجات و كارگاه­هاي توليدي </a:t>
            </a: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334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گام های اجرایی </a:t>
            </a:r>
            <a:r>
              <a:rPr lang="fa-IR" sz="20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دربازنگری</a:t>
            </a:r>
            <a:r>
              <a:rPr lang="fa-IR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طرح های گسترش شبکه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2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u="sng" dirty="0">
                <a:solidFill>
                  <a:schemeClr val="tx2"/>
                </a:solidFill>
              </a:rPr>
              <a:t>به ازای 500 هزار نفر جمعیت شهری نیروهای زیر جهت ارایه خدمات ویژه به زنان آسیب پذیر اضافه میگردد: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cs typeface="2  Titr" panose="00000700000000000000" charset="-78"/>
              </a:rPr>
              <a:t>خدمات </a:t>
            </a:r>
            <a:r>
              <a:rPr lang="fa-IR" sz="2800" b="1" dirty="0">
                <a:cs typeface="2  Titr" panose="00000700000000000000" charset="-78"/>
              </a:rPr>
              <a:t>ویژه به زنان آسیب پذیر</a:t>
            </a:r>
            <a:endParaRPr lang="en-US" sz="2800" b="1" dirty="0">
              <a:cs typeface="2  Titr" panose="00000700000000000000" charset="-78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512079"/>
              </p:ext>
            </p:extLst>
          </p:nvPr>
        </p:nvGraphicFramePr>
        <p:xfrm>
          <a:off x="648934" y="2667000"/>
          <a:ext cx="8188601" cy="271541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4179030"/>
                <a:gridCol w="4009571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kumimoji="1" lang="fa-IR" sz="2400" baseline="0" dirty="0" smtClean="0">
                          <a:effectLst/>
                          <a:cs typeface="B Nazanin" panose="00000400000000000000" pitchFamily="2" charset="-78"/>
                        </a:rPr>
                        <a:t> پست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سلامت روان ( زن )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ماما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تیم سیاری ( شامل نیرویهای بهداشتی یا افراد همسان از طریق خرید خدمت)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خدمتگزار (زن، از طریق خرید خدمت)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0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657600"/>
          </a:xfrm>
        </p:spPr>
        <p:txBody>
          <a:bodyPr>
            <a:normAutofit lnSpcReduction="10000"/>
          </a:bodyPr>
          <a:lstStyle/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r>
              <a:rPr lang="fa-IR" sz="2400" dirty="0" smtClean="0"/>
              <a:t>این </a:t>
            </a:r>
            <a:r>
              <a:rPr lang="fa-IR" sz="2400" dirty="0"/>
              <a:t>پایگاهها در </a:t>
            </a:r>
            <a:r>
              <a:rPr lang="fa-IR" sz="2400" dirty="0" smtClean="0"/>
              <a:t>پایانه های </a:t>
            </a:r>
            <a:r>
              <a:rPr lang="fa-IR" sz="2400" dirty="0"/>
              <a:t>رسمی کشور(زمینی جاده ای، زمینی ریلی، دریایی وهوایی) ایجاد </a:t>
            </a:r>
            <a:r>
              <a:rPr lang="fa-IR" sz="2400" dirty="0" smtClean="0"/>
              <a:t>می شوند.</a:t>
            </a:r>
          </a:p>
          <a:p>
            <a:pPr marL="623887" indent="-514350" algn="r" rtl="1">
              <a:buFont typeface="Wingdings" panose="05000000000000000000" pitchFamily="2" charset="2"/>
              <a:buChar char="v"/>
              <a:defRPr/>
            </a:pPr>
            <a:endParaRPr lang="fa-IR" sz="2400" dirty="0"/>
          </a:p>
          <a:p>
            <a:pPr algn="r" rtl="1"/>
            <a:r>
              <a:rPr lang="fa-IR" u="sng" dirty="0"/>
              <a:t>تقسیم بندی پایگاههای مراقبت بهداشتی مرزی </a:t>
            </a:r>
            <a:r>
              <a:rPr lang="fa-IR" u="sng" dirty="0" smtClean="0"/>
              <a:t>: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dirty="0" smtClean="0"/>
              <a:t>ممتاز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dirty="0" smtClean="0"/>
              <a:t>درجه یک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dirty="0" smtClean="0"/>
              <a:t>درجه </a:t>
            </a:r>
            <a:r>
              <a:rPr lang="fa-IR" dirty="0"/>
              <a:t>دو </a:t>
            </a:r>
            <a:endParaRPr lang="fa-IR" dirty="0" smtClean="0"/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fa-IR" dirty="0" smtClean="0"/>
              <a:t>درجه </a:t>
            </a:r>
            <a:r>
              <a:rPr lang="fa-IR" dirty="0"/>
              <a:t>سه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 smtClean="0"/>
              <a:t>پایگاه های </a:t>
            </a:r>
            <a:r>
              <a:rPr lang="fa-IR" sz="3600" b="1" dirty="0"/>
              <a:t>مراقبت بهداشتی مرزی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>
                <a:cs typeface="2  Titr" panose="00000700000000000000" charset="-78"/>
              </a:rPr>
              <a:t>پایگاه های مراقبت بهداشتی مرزی</a:t>
            </a:r>
            <a:endParaRPr lang="en-US" sz="2400" b="1" dirty="0">
              <a:cs typeface="2  Titr" panose="00000700000000000000" charset="-78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96840"/>
              </p:ext>
            </p:extLst>
          </p:nvPr>
        </p:nvGraphicFramePr>
        <p:xfrm>
          <a:off x="612648" y="1905000"/>
          <a:ext cx="8188601" cy="3512992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480277"/>
                <a:gridCol w="2854162"/>
                <a:gridCol w="2854162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پایگاه مراقب بهداشتی مرزی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تردد مسافر</a:t>
                      </a:r>
                      <a:r>
                        <a:rPr kumimoji="1" lang="fa-IR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روزانه </a:t>
                      </a:r>
                      <a:r>
                        <a:rPr kumimoji="1" lang="fa-IR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بطور متوسط</a:t>
                      </a:r>
                      <a:endParaRPr kumimoji="1" lang="fa-IR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حجم کالای مبادله شده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ممتاز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بیش از 8000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حداقل 3 برابر پایگاه درجه</a:t>
                      </a:r>
                    </a:p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یک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4000تا 8000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200 کامیون یا لنج /کشتی</a:t>
                      </a:r>
                      <a:r>
                        <a:rPr kumimoji="0" lang="fa-IR" sz="18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روز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دو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2000تا 4000 نفر 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بیش از 100 کامیون یا لنج/ کشتی در روز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سه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کمتر از 2000 نفر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کمتر از 100 کامیون یا لنج/ کشتی در روز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>
                <a:cs typeface="2  Titr" panose="00000700000000000000" charset="-78"/>
              </a:rPr>
              <a:t>پایگاه های مراقبت بهداشتی مرزی</a:t>
            </a:r>
            <a:endParaRPr lang="en-US" sz="2400" b="1" dirty="0">
              <a:cs typeface="2  Titr" panose="00000700000000000000" charset="-78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030037"/>
              </p:ext>
            </p:extLst>
          </p:nvPr>
        </p:nvGraphicFramePr>
        <p:xfrm>
          <a:off x="612648" y="1905000"/>
          <a:ext cx="8188601" cy="268645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480277"/>
                <a:gridCol w="1709058"/>
                <a:gridCol w="1810656"/>
                <a:gridCol w="2188610"/>
              </a:tblGrid>
              <a:tr h="496197"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2400" dirty="0" smtClean="0">
                          <a:effectLst/>
                          <a:cs typeface="B Nazanin" panose="00000400000000000000" pitchFamily="2" charset="-78"/>
                        </a:rPr>
                        <a:t>پایگاه مراقب بهداشتی مرزی</a:t>
                      </a:r>
                      <a:endParaRPr kumimoji="1" lang="fa-IR" sz="2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پزشک (آنکال)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پیشگیری و مبارزه با بیماریها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1" lang="fa-I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 بهداشت محیط</a:t>
                      </a: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یک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دو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 سه</a:t>
                      </a:r>
                      <a:endParaRPr kumimoji="0" lang="fa-IR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*</a:t>
                      </a:r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 نفر</a:t>
                      </a:r>
                      <a:endParaRPr kumimoji="0" lang="en-US" sz="1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ctr" rtl="0" eaLnBrk="1" latinLnBrk="0" hangingPunct="1"/>
                      <a:endParaRPr kumimoji="0" lang="en-US" sz="1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1444" marR="91444" marT="38627" marB="38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باتشکر از توجه شما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32099" name="Picture 3" descr="C:\Users\karami\Pictures\Beautiful_garden%20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SA" sz="2400" dirty="0">
                <a:cs typeface="B Nazanin" panose="00000400000000000000" pitchFamily="2" charset="-78"/>
              </a:rPr>
              <a:t>گام دوم: </a:t>
            </a:r>
            <a:r>
              <a:rPr lang="fa-IR" sz="2400" dirty="0">
                <a:cs typeface="B Nazanin" panose="00000400000000000000" pitchFamily="2" charset="-78"/>
              </a:rPr>
              <a:t>ثبت </a:t>
            </a:r>
            <a:r>
              <a:rPr lang="ar-SA" sz="2400" dirty="0">
                <a:cs typeface="B Nazanin" panose="00000400000000000000" pitchFamily="2" charset="-78"/>
              </a:rPr>
              <a:t>جمعيت و محدوده هر روستا،  محل اسکان عشایر و بلوک بندی های انجام شده در مناطق شهری بر روي نقشه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Nazanin" panose="00000400000000000000" pitchFamily="2" charset="-78"/>
              </a:rPr>
              <a:t>گام سوم: تعیین مناسب­ترین منطقه جغرافیایی برای استقرار واحد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Nazanin" panose="00000400000000000000" pitchFamily="2" charset="-78"/>
              </a:rPr>
              <a:t>گام چهارم: ضرورت توجه به دسترسی مردم و تراکم جمعیت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Nazanin" panose="00000400000000000000" pitchFamily="2" charset="-78"/>
              </a:rPr>
              <a:t>گام پنجم</a:t>
            </a:r>
            <a:r>
              <a:rPr lang="en-US" sz="2400" dirty="0">
                <a:cs typeface="B Nazanin" panose="00000400000000000000" pitchFamily="2" charset="-78"/>
              </a:rPr>
              <a:t>: </a:t>
            </a:r>
            <a:r>
              <a:rPr lang="ar-SA" sz="2400" dirty="0">
                <a:cs typeface="B Nazanin" panose="00000400000000000000" pitchFamily="2" charset="-78"/>
              </a:rPr>
              <a:t>تعيين نيروي انساني مورد نياز به تناسب هر واحد برحسب محل جغرافیایی استقرار و جمعیت تحت </a:t>
            </a:r>
            <a:r>
              <a:rPr lang="ar-SA" sz="2400" dirty="0" smtClean="0">
                <a:cs typeface="B Nazanin" panose="00000400000000000000" pitchFamily="2" charset="-78"/>
              </a:rPr>
              <a:t>پوشش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31" y="152400"/>
            <a:ext cx="8610600" cy="9906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/>
            </a:r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معاون بهداشت دانشگاه/ دانشكده (رييس كميته)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معاون توسعه مدیریت و منابع/ مدیر/ رییس </a:t>
            </a:r>
            <a:r>
              <a:rPr lang="ar-S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گروهتوسعه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 و تحول اداری دانشگاه/ دانشکده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معاون فني معاونت بهداشت دانشگاه/ دانشکده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معاون اجرایی معاونت بهداشت دانشگاه/ دانشکده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مدیر توسعه/ رییس گسترش شبكه معاونت بهداشت دانشگاه/ دانشکده (دبیر کمیته)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رییس مرکز بهداشت/ كارشناس مسوول توسعه شبکه شهرستان مورد بررسي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81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اعضای کمیته بازنگری دانشگاه/ دانشکده علوم پزشکی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1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77706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فرآیند انجام بازنگری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7696200" cy="498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just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مکاتبه با دانشگاه/ دانشکده های علوم پزشکی </a:t>
            </a:r>
            <a:r>
              <a:rPr lang="fa-IR" b="1" dirty="0" err="1">
                <a:solidFill>
                  <a:schemeClr val="tx2"/>
                </a:solidFill>
                <a:cs typeface="B Nazanin" panose="00000400000000000000" pitchFamily="2" charset="-78"/>
              </a:rPr>
              <a:t>درخصوص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 اقدام به بررسی طرح گسترش واحدهای محیطی تحت پوشش براساس گام های اجرایی ابلاغ شده در </a:t>
            </a:r>
            <a:r>
              <a:rPr lang="fa-IR" b="1" dirty="0" err="1">
                <a:solidFill>
                  <a:schemeClr val="tx2"/>
                </a:solidFill>
                <a:cs typeface="B Nazanin" panose="00000400000000000000" pitchFamily="2" charset="-78"/>
              </a:rPr>
              <a:t>دستورعمل</a:t>
            </a: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 اصول، ضوابط و استانداردهای نظام شبکه </a:t>
            </a:r>
          </a:p>
          <a:p>
            <a:pPr marL="320040" indent="-320040" algn="just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ارائه پیشنهادات و تغییرات طرح های گسترش شبکه توسط کمیته دانشگاهی به کمیته کشوری براساس بازه زمانی اعلام شده </a:t>
            </a:r>
          </a:p>
          <a:p>
            <a:pPr marL="320040" indent="-320040" algn="just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بررسی پیشنهادات به منظور انطباق با ضوابط طرح های گسترش توسط اعضای کمیته کشوری براساس زمانبندی مشخص</a:t>
            </a:r>
          </a:p>
          <a:p>
            <a:pPr marL="320040" indent="-320040" algn="just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انجام بازنگری و ارسال مصوبات  به مرکز توسعه و تحول اداری به منظور ابلاغ به دانشگاه/ دانشکده های علوم پزشکی</a:t>
            </a:r>
          </a:p>
          <a:p>
            <a:pPr marL="320040" indent="-320040" algn="just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dirty="0">
                <a:solidFill>
                  <a:schemeClr val="tx2"/>
                </a:solidFill>
                <a:cs typeface="B Nazanin" panose="00000400000000000000" pitchFamily="2" charset="-78"/>
              </a:rPr>
              <a:t>اعمال مصوبات </a:t>
            </a:r>
            <a:r>
              <a:rPr lang="fa-IR" dirty="0" err="1">
                <a:solidFill>
                  <a:schemeClr val="tx2"/>
                </a:solidFill>
                <a:cs typeface="B Nazanin" panose="00000400000000000000" pitchFamily="2" charset="-78"/>
              </a:rPr>
              <a:t>ابلاغی</a:t>
            </a:r>
            <a:r>
              <a:rPr lang="fa-IR" dirty="0">
                <a:solidFill>
                  <a:schemeClr val="tx2"/>
                </a:solidFill>
                <a:cs typeface="B Nazanin" panose="00000400000000000000" pitchFamily="2" charset="-78"/>
              </a:rPr>
              <a:t> و </a:t>
            </a:r>
            <a:r>
              <a:rPr lang="fa-IR" dirty="0" err="1">
                <a:solidFill>
                  <a:schemeClr val="tx2"/>
                </a:solidFill>
                <a:cs typeface="B Nazanin" panose="00000400000000000000" pitchFamily="2" charset="-78"/>
              </a:rPr>
              <a:t>جایریزی</a:t>
            </a:r>
            <a:r>
              <a:rPr lang="fa-IR" dirty="0">
                <a:solidFill>
                  <a:schemeClr val="tx2"/>
                </a:solidFill>
                <a:cs typeface="B Nazanin" panose="00000400000000000000" pitchFamily="2" charset="-78"/>
              </a:rPr>
              <a:t> تشکیلات در دفترچه طرح گسترش و تشکیلات توسط دانشگاه/ دانشکده</a:t>
            </a:r>
          </a:p>
        </p:txBody>
      </p:sp>
    </p:spTree>
    <p:extLst>
      <p:ext uri="{BB962C8B-B14F-4D97-AF65-F5344CB8AC3E}">
        <p14:creationId xmlns:p14="http://schemas.microsoft.com/office/powerpoint/2010/main" val="29234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/>
              <a:t>ساختار </a:t>
            </a:r>
            <a:r>
              <a:rPr lang="fa-IR" sz="3100" dirty="0">
                <a:cs typeface="B Nazanin" panose="00000400000000000000" pitchFamily="2" charset="-78"/>
              </a:rPr>
              <a:t>اصلی موجود ارایه خدمات سطح اول شامل موارد زیر میباشد: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3100" dirty="0">
                <a:cs typeface="B Nazanin" panose="00000400000000000000" pitchFamily="2" charset="-78"/>
              </a:rPr>
              <a:t>خانه بهداشت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3100" dirty="0">
                <a:cs typeface="B Nazanin" panose="00000400000000000000" pitchFamily="2" charset="-78"/>
              </a:rPr>
              <a:t>پایگاه سلامت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3100" dirty="0">
                <a:cs typeface="B Nazanin" panose="00000400000000000000" pitchFamily="2" charset="-78"/>
              </a:rPr>
              <a:t>مرکز خدمات جامع سلامت</a:t>
            </a:r>
            <a:endParaRPr lang="en-US" sz="3100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/>
            <a:r>
              <a:rPr lang="fa-IR" sz="3200" b="1" dirty="0"/>
              <a:t>ضوابط و استانداردهای واحدهای محیطی ارايه دهنده خدمت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خانه بهداشت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600" dirty="0">
                <a:solidFill>
                  <a:schemeClr val="tx2"/>
                </a:solidFill>
                <a:cs typeface="B Nazanin" panose="00000400000000000000" pitchFamily="2" charset="-78"/>
              </a:rPr>
              <a:t>خانه های بهداشت با رعایت شرایط دسترسی جغرافیایی و فرهنگی بطور معمول برای حدود 1000 نفر( 800 تا 3500 نفر)راه اندازی خواهند شد. در مورد روستاهای با جمعیت کمتر از 800 نفر و فواصل جغرافیایی آنها (تعریف شده در دستورعمل) تا نزدیکترین خانه بهداشت، </a:t>
            </a:r>
            <a:r>
              <a:rPr lang="fa-IR" sz="26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دانشگاه می تواند </a:t>
            </a:r>
            <a:r>
              <a:rPr lang="fa-IR" sz="2600" dirty="0">
                <a:solidFill>
                  <a:schemeClr val="tx2"/>
                </a:solidFill>
                <a:cs typeface="B Nazanin" panose="00000400000000000000" pitchFamily="2" charset="-78"/>
              </a:rPr>
              <a:t>با ذکردلایل توجیهی، پیشنهاد خود را به منظور بررسی و تصویب به مرکز مدیریت شبکه ارسال نمایید</a:t>
            </a:r>
            <a:endParaRPr lang="en-US" sz="26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10240</TotalTime>
  <Words>3133</Words>
  <Application>Microsoft Office PowerPoint</Application>
  <PresentationFormat>On-screen Show (4:3)</PresentationFormat>
  <Paragraphs>439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Tw Cen MT</vt:lpstr>
      <vt:lpstr>B Shiraz</vt:lpstr>
      <vt:lpstr>Wingdings</vt:lpstr>
      <vt:lpstr>Wingdings 2</vt:lpstr>
      <vt:lpstr>2  Titr</vt:lpstr>
      <vt:lpstr>Wingdings 3</vt:lpstr>
      <vt:lpstr>Symbol</vt:lpstr>
      <vt:lpstr>B Nazanin</vt:lpstr>
      <vt:lpstr>B Kamran Outline</vt:lpstr>
      <vt:lpstr>Calibri</vt:lpstr>
      <vt:lpstr>Times New Roman</vt:lpstr>
      <vt:lpstr>B Titr</vt:lpstr>
      <vt:lpstr>Arial</vt:lpstr>
      <vt:lpstr>Median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فرآیند انجام بازنگری</vt:lpstr>
      <vt:lpstr>ضوابط و استانداردهای واحدهای محیطی ارايه دهنده خدمت</vt:lpstr>
      <vt:lpstr>خانه بهداشت</vt:lpstr>
      <vt:lpstr>نیروی انسانی خانه بهداشت</vt:lpstr>
      <vt:lpstr>تعاریف :</vt:lpstr>
      <vt:lpstr>پایگاه سلامت</vt:lpstr>
      <vt:lpstr>نیروی انسانی پایگاه سلامت</vt:lpstr>
      <vt:lpstr>مرکز خدمات جامع سلامت</vt:lpstr>
      <vt:lpstr>نیروی انسانی مرکز خدمات جامع سلامت روستایی(1)</vt:lpstr>
      <vt:lpstr>نیروی انسانی مرکز خدمات جامع سلامت روستایی(2)</vt:lpstr>
      <vt:lpstr>نیروی انسانی مرکز خدمات جامع سلامت شهری/شهری-روستایی(1)</vt:lpstr>
      <vt:lpstr>PowerPoint Presentation</vt:lpstr>
      <vt:lpstr>تسهیلات زایمانی:</vt:lpstr>
      <vt:lpstr>نیروی تسهیلات زایمانی:</vt:lpstr>
      <vt:lpstr>خدمات واحد ازدواج، باروری سالم و فرزندآوری</vt:lpstr>
      <vt:lpstr>واحد ازدواج، باروری سالم و فرزندآوری خدمات I </vt:lpstr>
      <vt:lpstr>واحد ازدواج، باروری سالم و فرزندآوری </vt:lpstr>
      <vt:lpstr>واحد مراقبت و پیشگیری از هاری</vt:lpstr>
      <vt:lpstr>واحد سلامت روانی- اجتماعی</vt:lpstr>
      <vt:lpstr>خدمات پیشگیری، درمان و کاهش آسیب اختلال مصرف مواد</vt:lpstr>
      <vt:lpstr>مرکز خدمات جامع سلامت شبانه روزی:</vt:lpstr>
      <vt:lpstr> کلیات مراکز خدمات جامع سلامت شبانه روزی </vt:lpstr>
      <vt:lpstr>نکته:</vt:lpstr>
      <vt:lpstr>نیروی انسانی مراکز خدمات جامع سلامت شبانه روزی</vt:lpstr>
      <vt:lpstr>مرکز خدمات جامع سلامت آموزشی :</vt:lpstr>
      <vt:lpstr>مرکز خدمات جامع سلامت بحران:</vt:lpstr>
      <vt:lpstr>مرکز خدمات جامع سلامت بحران:</vt:lpstr>
      <vt:lpstr>مرکز خدمات جامع سلامت بحران:</vt:lpstr>
      <vt:lpstr>مرکز خدمات جامع سلامت شبانه روزی منتخب:</vt:lpstr>
      <vt:lpstr>نیروی انسانی مراکز خدمات جامع سلامت شبانه روزی منتخب</vt:lpstr>
      <vt:lpstr>مرکز مشاوره و مراقبت بیماری های رفتاری:</vt:lpstr>
      <vt:lpstr>نیروی انسانی مرکز مشاوره ومراقبت بیماری های رفتاری </vt:lpstr>
      <vt:lpstr>تغییرات مازاد نیروی انسانی مرکز مشاوره ومراقبت بیماری های رفتاری </vt:lpstr>
      <vt:lpstr>خدمات ویژه به زنان آسیب پذیر</vt:lpstr>
      <vt:lpstr>پایگاه های مراقبت بهداشتی مرزی</vt:lpstr>
      <vt:lpstr>پایگاه های مراقبت بهداشتی مرزی</vt:lpstr>
      <vt:lpstr>پایگاه های مراقبت بهداشتی مرزی</vt:lpstr>
      <vt:lpstr>باتشکر از توجه شما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karami</dc:creator>
  <cp:lastModifiedBy>پگاه شعاع حقیقی</cp:lastModifiedBy>
  <cp:revision>700</cp:revision>
  <cp:lastPrinted>2026-01-18T09:32:08Z</cp:lastPrinted>
  <dcterms:created xsi:type="dcterms:W3CDTF">2006-08-16T00:00:00Z</dcterms:created>
  <dcterms:modified xsi:type="dcterms:W3CDTF">2026-01-26T04:30:29Z</dcterms:modified>
</cp:coreProperties>
</file>